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wmf" ContentType="image/x-wmf"/>
  <Default Extension="xls" ContentType="application/vnd.ms-exce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vml" ContentType="application/vnd.openxmlformats-officedocument.vmlDrawing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Default Extension="bin" ContentType="application/vnd.openxmlformats-officedocument.oleObject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Default Extension="emf" ContentType="image/x-emf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30"/>
  </p:notesMasterIdLst>
  <p:handoutMasterIdLst>
    <p:handoutMasterId r:id="rId31"/>
  </p:handoutMasterIdLst>
  <p:sldIdLst>
    <p:sldId id="327" r:id="rId2"/>
    <p:sldId id="328" r:id="rId3"/>
    <p:sldId id="329" r:id="rId4"/>
    <p:sldId id="330" r:id="rId5"/>
    <p:sldId id="331" r:id="rId6"/>
    <p:sldId id="332" r:id="rId7"/>
    <p:sldId id="333" r:id="rId8"/>
    <p:sldId id="335" r:id="rId9"/>
    <p:sldId id="338" r:id="rId10"/>
    <p:sldId id="352" r:id="rId11"/>
    <p:sldId id="353" r:id="rId12"/>
    <p:sldId id="354" r:id="rId13"/>
    <p:sldId id="355" r:id="rId14"/>
    <p:sldId id="356" r:id="rId15"/>
    <p:sldId id="358" r:id="rId16"/>
    <p:sldId id="344" r:id="rId17"/>
    <p:sldId id="339" r:id="rId18"/>
    <p:sldId id="340" r:id="rId19"/>
    <p:sldId id="341" r:id="rId20"/>
    <p:sldId id="342" r:id="rId21"/>
    <p:sldId id="343" r:id="rId22"/>
    <p:sldId id="359" r:id="rId23"/>
    <p:sldId id="360" r:id="rId24"/>
    <p:sldId id="361" r:id="rId25"/>
    <p:sldId id="362" r:id="rId26"/>
    <p:sldId id="363" r:id="rId27"/>
    <p:sldId id="337" r:id="rId28"/>
    <p:sldId id="364" r:id="rId29"/>
  </p:sldIdLst>
  <p:sldSz cx="9144000" cy="6858000" type="screen4x3"/>
  <p:notesSz cx="6781800" cy="99187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</p:showPr>
  <p:clrMru>
    <a:srgbClr val="009900"/>
    <a:srgbClr val="000099"/>
    <a:srgbClr val="0000FF"/>
    <a:srgbClr val="800000"/>
    <a:srgbClr val="FF3399"/>
    <a:srgbClr val="66FF33"/>
    <a:srgbClr val="FF0000"/>
    <a:srgbClr val="FF33CC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44248" autoAdjust="0"/>
    <p:restoredTop sz="91262" autoAdjust="0"/>
  </p:normalViewPr>
  <p:slideViewPr>
    <p:cSldViewPr snapToGrid="0" showGuides="1">
      <p:cViewPr varScale="1">
        <p:scale>
          <a:sx n="78" d="100"/>
          <a:sy n="78" d="100"/>
        </p:scale>
        <p:origin x="-108" y="-486"/>
      </p:cViewPr>
      <p:guideLst>
        <p:guide orient="horz" pos="2061"/>
        <p:guide pos="135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  <p:sld r:id="rId11" collapse="1"/>
      <p:sld r:id="rId12" collapse="1"/>
      <p:sld r:id="rId13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 showGuides="1">
      <p:cViewPr>
        <p:scale>
          <a:sx n="100" d="100"/>
          <a:sy n="100" d="100"/>
        </p:scale>
        <p:origin x="-888" y="2808"/>
      </p:cViewPr>
      <p:guideLst>
        <p:guide orient="horz" pos="3124"/>
        <p:guide pos="2136"/>
      </p:guideLst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/Relationships>
</file>

<file path=ppt/_rels/viewProps.xml.rels><?xml version="1.0" encoding="UTF-8" standalone="yes"?>
<Relationships xmlns="http://schemas.openxmlformats.org/package/2006/relationships"><Relationship Id="rId8" Type="http://schemas.openxmlformats.org/officeDocument/2006/relationships/slide" Target="slides/slide9.xml"/><Relationship Id="rId13" Type="http://schemas.openxmlformats.org/officeDocument/2006/relationships/slide" Target="slides/slide22.xml"/><Relationship Id="rId3" Type="http://schemas.openxmlformats.org/officeDocument/2006/relationships/slide" Target="slides/slide4.xml"/><Relationship Id="rId7" Type="http://schemas.openxmlformats.org/officeDocument/2006/relationships/slide" Target="slides/slide8.xml"/><Relationship Id="rId12" Type="http://schemas.openxmlformats.org/officeDocument/2006/relationships/slide" Target="slides/slide20.xml"/><Relationship Id="rId2" Type="http://schemas.openxmlformats.org/officeDocument/2006/relationships/slide" Target="slides/slide3.xml"/><Relationship Id="rId1" Type="http://schemas.openxmlformats.org/officeDocument/2006/relationships/slide" Target="slides/slide1.xml"/><Relationship Id="rId6" Type="http://schemas.openxmlformats.org/officeDocument/2006/relationships/slide" Target="slides/slide7.xml"/><Relationship Id="rId11" Type="http://schemas.openxmlformats.org/officeDocument/2006/relationships/slide" Target="slides/slide19.xml"/><Relationship Id="rId5" Type="http://schemas.openxmlformats.org/officeDocument/2006/relationships/slide" Target="slides/slide6.xml"/><Relationship Id="rId10" Type="http://schemas.openxmlformats.org/officeDocument/2006/relationships/slide" Target="slides/slide16.xml"/><Relationship Id="rId4" Type="http://schemas.openxmlformats.org/officeDocument/2006/relationships/slide" Target="slides/slide5.xml"/><Relationship Id="rId9" Type="http://schemas.openxmlformats.org/officeDocument/2006/relationships/slide" Target="slides/slide1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png"/></Relationships>
</file>

<file path=ppt/drawings/_rels/vmlDrawing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47.wmf"/><Relationship Id="rId1" Type="http://schemas.openxmlformats.org/officeDocument/2006/relationships/image" Target="../media/image46.w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50.wmf"/><Relationship Id="rId2" Type="http://schemas.openxmlformats.org/officeDocument/2006/relationships/image" Target="../media/image49.png"/><Relationship Id="rId1" Type="http://schemas.openxmlformats.org/officeDocument/2006/relationships/image" Target="../media/image48.wmf"/><Relationship Id="rId5" Type="http://schemas.openxmlformats.org/officeDocument/2006/relationships/image" Target="../media/image52.wmf"/><Relationship Id="rId4" Type="http://schemas.openxmlformats.org/officeDocument/2006/relationships/image" Target="../media/image51.wmf"/></Relationships>
</file>

<file path=ppt/drawings/_rels/vmlDrawing12.vml.rels><?xml version="1.0" encoding="UTF-8" standalone="yes"?>
<Relationships xmlns="http://schemas.openxmlformats.org/package/2006/relationships"><Relationship Id="rId8" Type="http://schemas.openxmlformats.org/officeDocument/2006/relationships/image" Target="../media/image60.wmf"/><Relationship Id="rId3" Type="http://schemas.openxmlformats.org/officeDocument/2006/relationships/image" Target="../media/image55.png"/><Relationship Id="rId7" Type="http://schemas.openxmlformats.org/officeDocument/2006/relationships/image" Target="../media/image59.wmf"/><Relationship Id="rId2" Type="http://schemas.openxmlformats.org/officeDocument/2006/relationships/image" Target="../media/image54.png"/><Relationship Id="rId1" Type="http://schemas.openxmlformats.org/officeDocument/2006/relationships/image" Target="../media/image53.png"/><Relationship Id="rId6" Type="http://schemas.openxmlformats.org/officeDocument/2006/relationships/image" Target="../media/image58.wmf"/><Relationship Id="rId5" Type="http://schemas.openxmlformats.org/officeDocument/2006/relationships/image" Target="../media/image57.wmf"/><Relationship Id="rId10" Type="http://schemas.openxmlformats.org/officeDocument/2006/relationships/image" Target="../media/image62.wmf"/><Relationship Id="rId4" Type="http://schemas.openxmlformats.org/officeDocument/2006/relationships/image" Target="../media/image56.wmf"/><Relationship Id="rId9" Type="http://schemas.openxmlformats.org/officeDocument/2006/relationships/image" Target="../media/image61.wmf"/></Relationships>
</file>

<file path=ppt/drawings/_rels/vmlDrawing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66.wmf"/><Relationship Id="rId7" Type="http://schemas.openxmlformats.org/officeDocument/2006/relationships/image" Target="../media/image70.wmf"/><Relationship Id="rId2" Type="http://schemas.openxmlformats.org/officeDocument/2006/relationships/image" Target="../media/image65.wmf"/><Relationship Id="rId1" Type="http://schemas.openxmlformats.org/officeDocument/2006/relationships/image" Target="../media/image64.png"/><Relationship Id="rId6" Type="http://schemas.openxmlformats.org/officeDocument/2006/relationships/image" Target="../media/image69.wmf"/><Relationship Id="rId5" Type="http://schemas.openxmlformats.org/officeDocument/2006/relationships/image" Target="../media/image68.wmf"/><Relationship Id="rId4" Type="http://schemas.openxmlformats.org/officeDocument/2006/relationships/image" Target="../media/image67.wmf"/></Relationships>
</file>

<file path=ppt/drawings/_rels/vmlDrawing14.vml.rels><?xml version="1.0" encoding="UTF-8" standalone="yes"?>
<Relationships xmlns="http://schemas.openxmlformats.org/package/2006/relationships"><Relationship Id="rId8" Type="http://schemas.openxmlformats.org/officeDocument/2006/relationships/image" Target="../media/image78.wmf"/><Relationship Id="rId13" Type="http://schemas.openxmlformats.org/officeDocument/2006/relationships/image" Target="../media/image83.wmf"/><Relationship Id="rId3" Type="http://schemas.openxmlformats.org/officeDocument/2006/relationships/image" Target="../media/image73.wmf"/><Relationship Id="rId7" Type="http://schemas.openxmlformats.org/officeDocument/2006/relationships/image" Target="../media/image77.wmf"/><Relationship Id="rId12" Type="http://schemas.openxmlformats.org/officeDocument/2006/relationships/image" Target="../media/image82.wmf"/><Relationship Id="rId2" Type="http://schemas.openxmlformats.org/officeDocument/2006/relationships/image" Target="../media/image72.wmf"/><Relationship Id="rId16" Type="http://schemas.openxmlformats.org/officeDocument/2006/relationships/image" Target="../media/image86.wmf"/><Relationship Id="rId1" Type="http://schemas.openxmlformats.org/officeDocument/2006/relationships/image" Target="../media/image71.wmf"/><Relationship Id="rId6" Type="http://schemas.openxmlformats.org/officeDocument/2006/relationships/image" Target="../media/image76.wmf"/><Relationship Id="rId11" Type="http://schemas.openxmlformats.org/officeDocument/2006/relationships/image" Target="../media/image81.wmf"/><Relationship Id="rId5" Type="http://schemas.openxmlformats.org/officeDocument/2006/relationships/image" Target="../media/image75.emf"/><Relationship Id="rId15" Type="http://schemas.openxmlformats.org/officeDocument/2006/relationships/image" Target="../media/image85.wmf"/><Relationship Id="rId10" Type="http://schemas.openxmlformats.org/officeDocument/2006/relationships/image" Target="../media/image80.wmf"/><Relationship Id="rId4" Type="http://schemas.openxmlformats.org/officeDocument/2006/relationships/image" Target="../media/image74.wmf"/><Relationship Id="rId9" Type="http://schemas.openxmlformats.org/officeDocument/2006/relationships/image" Target="../media/image79.wmf"/><Relationship Id="rId14" Type="http://schemas.openxmlformats.org/officeDocument/2006/relationships/image" Target="../media/image84.wmf"/></Relationships>
</file>

<file path=ppt/drawings/_rels/vmlDrawing15.vml.rels><?xml version="1.0" encoding="UTF-8" standalone="yes"?>
<Relationships xmlns="http://schemas.openxmlformats.org/package/2006/relationships"><Relationship Id="rId8" Type="http://schemas.openxmlformats.org/officeDocument/2006/relationships/image" Target="../media/image95.wmf"/><Relationship Id="rId13" Type="http://schemas.openxmlformats.org/officeDocument/2006/relationships/image" Target="../media/image100.wmf"/><Relationship Id="rId3" Type="http://schemas.openxmlformats.org/officeDocument/2006/relationships/image" Target="../media/image90.wmf"/><Relationship Id="rId7" Type="http://schemas.openxmlformats.org/officeDocument/2006/relationships/image" Target="../media/image94.wmf"/><Relationship Id="rId12" Type="http://schemas.openxmlformats.org/officeDocument/2006/relationships/image" Target="../media/image99.wmf"/><Relationship Id="rId17" Type="http://schemas.openxmlformats.org/officeDocument/2006/relationships/image" Target="../media/image103.wmf"/><Relationship Id="rId2" Type="http://schemas.openxmlformats.org/officeDocument/2006/relationships/image" Target="../media/image89.wmf"/><Relationship Id="rId16" Type="http://schemas.openxmlformats.org/officeDocument/2006/relationships/image" Target="../media/image68.wmf"/><Relationship Id="rId1" Type="http://schemas.openxmlformats.org/officeDocument/2006/relationships/image" Target="../media/image88.wmf"/><Relationship Id="rId6" Type="http://schemas.openxmlformats.org/officeDocument/2006/relationships/image" Target="../media/image93.wmf"/><Relationship Id="rId11" Type="http://schemas.openxmlformats.org/officeDocument/2006/relationships/image" Target="../media/image98.wmf"/><Relationship Id="rId5" Type="http://schemas.openxmlformats.org/officeDocument/2006/relationships/image" Target="../media/image92.wmf"/><Relationship Id="rId15" Type="http://schemas.openxmlformats.org/officeDocument/2006/relationships/image" Target="../media/image102.wmf"/><Relationship Id="rId10" Type="http://schemas.openxmlformats.org/officeDocument/2006/relationships/image" Target="../media/image97.wmf"/><Relationship Id="rId4" Type="http://schemas.openxmlformats.org/officeDocument/2006/relationships/image" Target="../media/image91.wmf"/><Relationship Id="rId9" Type="http://schemas.openxmlformats.org/officeDocument/2006/relationships/image" Target="../media/image96.wmf"/><Relationship Id="rId14" Type="http://schemas.openxmlformats.org/officeDocument/2006/relationships/image" Target="../media/image101.wmf"/></Relationships>
</file>

<file path=ppt/drawings/_rels/vmlDrawing16.v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jpeg"/><Relationship Id="rId13" Type="http://schemas.openxmlformats.org/officeDocument/2006/relationships/image" Target="../media/image68.wmf"/><Relationship Id="rId3" Type="http://schemas.openxmlformats.org/officeDocument/2006/relationships/image" Target="../media/image106.wmf"/><Relationship Id="rId7" Type="http://schemas.openxmlformats.org/officeDocument/2006/relationships/image" Target="../media/image110.wmf"/><Relationship Id="rId12" Type="http://schemas.openxmlformats.org/officeDocument/2006/relationships/image" Target="../media/image115.wmf"/><Relationship Id="rId2" Type="http://schemas.openxmlformats.org/officeDocument/2006/relationships/image" Target="../media/image105.wmf"/><Relationship Id="rId1" Type="http://schemas.openxmlformats.org/officeDocument/2006/relationships/image" Target="../media/image104.png"/><Relationship Id="rId6" Type="http://schemas.openxmlformats.org/officeDocument/2006/relationships/image" Target="../media/image109.wmf"/><Relationship Id="rId11" Type="http://schemas.openxmlformats.org/officeDocument/2006/relationships/image" Target="../media/image114.wmf"/><Relationship Id="rId5" Type="http://schemas.openxmlformats.org/officeDocument/2006/relationships/image" Target="../media/image108.wmf"/><Relationship Id="rId10" Type="http://schemas.openxmlformats.org/officeDocument/2006/relationships/image" Target="../media/image113.wmf"/><Relationship Id="rId4" Type="http://schemas.openxmlformats.org/officeDocument/2006/relationships/image" Target="../media/image107.wmf"/><Relationship Id="rId9" Type="http://schemas.openxmlformats.org/officeDocument/2006/relationships/image" Target="../media/image112.wmf"/></Relationships>
</file>

<file path=ppt/drawings/_rels/vmlDrawing17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wmf"/><Relationship Id="rId7" Type="http://schemas.openxmlformats.org/officeDocument/2006/relationships/image" Target="../media/image122.wmf"/><Relationship Id="rId2" Type="http://schemas.openxmlformats.org/officeDocument/2006/relationships/image" Target="../media/image117.wmf"/><Relationship Id="rId1" Type="http://schemas.openxmlformats.org/officeDocument/2006/relationships/image" Target="../media/image116.png"/><Relationship Id="rId6" Type="http://schemas.openxmlformats.org/officeDocument/2006/relationships/image" Target="../media/image121.wmf"/><Relationship Id="rId5" Type="http://schemas.openxmlformats.org/officeDocument/2006/relationships/image" Target="../media/image120.wmf"/><Relationship Id="rId4" Type="http://schemas.openxmlformats.org/officeDocument/2006/relationships/image" Target="../media/image119.wmf"/></Relationships>
</file>

<file path=ppt/drawings/_rels/vmlDrawing18.v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wmf"/><Relationship Id="rId3" Type="http://schemas.openxmlformats.org/officeDocument/2006/relationships/image" Target="../media/image124.wmf"/><Relationship Id="rId7" Type="http://schemas.openxmlformats.org/officeDocument/2006/relationships/image" Target="../media/image128.wmf"/><Relationship Id="rId2" Type="http://schemas.openxmlformats.org/officeDocument/2006/relationships/image" Target="../media/image123.wmf"/><Relationship Id="rId1" Type="http://schemas.openxmlformats.org/officeDocument/2006/relationships/image" Target="../media/image111.jpeg"/><Relationship Id="rId6" Type="http://schemas.openxmlformats.org/officeDocument/2006/relationships/image" Target="../media/image127.wmf"/><Relationship Id="rId5" Type="http://schemas.openxmlformats.org/officeDocument/2006/relationships/image" Target="../media/image126.wmf"/><Relationship Id="rId10" Type="http://schemas.openxmlformats.org/officeDocument/2006/relationships/image" Target="../media/image131.wmf"/><Relationship Id="rId4" Type="http://schemas.openxmlformats.org/officeDocument/2006/relationships/image" Target="../media/image125.wmf"/><Relationship Id="rId9" Type="http://schemas.openxmlformats.org/officeDocument/2006/relationships/image" Target="../media/image130.wmf"/></Relationships>
</file>

<file path=ppt/drawings/_rels/vmlDrawing19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wmf"/><Relationship Id="rId1" Type="http://schemas.openxmlformats.org/officeDocument/2006/relationships/image" Target="../media/image132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png"/></Relationships>
</file>

<file path=ppt/drawings/_rels/vmlDrawing20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wmf"/><Relationship Id="rId2" Type="http://schemas.openxmlformats.org/officeDocument/2006/relationships/image" Target="../media/image135.wmf"/><Relationship Id="rId1" Type="http://schemas.openxmlformats.org/officeDocument/2006/relationships/image" Target="../media/image134.wmf"/></Relationships>
</file>

<file path=ppt/drawings/_rels/vmlDrawing2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wmf"/><Relationship Id="rId2" Type="http://schemas.openxmlformats.org/officeDocument/2006/relationships/image" Target="../media/image138.wmf"/><Relationship Id="rId1" Type="http://schemas.openxmlformats.org/officeDocument/2006/relationships/image" Target="../media/image137.wmf"/><Relationship Id="rId4" Type="http://schemas.openxmlformats.org/officeDocument/2006/relationships/image" Target="../media/image140.wmf"/></Relationships>
</file>

<file path=ppt/drawings/_rels/vmlDrawing22.v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wmf"/><Relationship Id="rId3" Type="http://schemas.openxmlformats.org/officeDocument/2006/relationships/image" Target="../media/image143.wmf"/><Relationship Id="rId7" Type="http://schemas.openxmlformats.org/officeDocument/2006/relationships/image" Target="../media/image147.wmf"/><Relationship Id="rId2" Type="http://schemas.openxmlformats.org/officeDocument/2006/relationships/image" Target="../media/image142.wmf"/><Relationship Id="rId1" Type="http://schemas.openxmlformats.org/officeDocument/2006/relationships/image" Target="../media/image141.wmf"/><Relationship Id="rId6" Type="http://schemas.openxmlformats.org/officeDocument/2006/relationships/image" Target="../media/image146.wmf"/><Relationship Id="rId5" Type="http://schemas.openxmlformats.org/officeDocument/2006/relationships/image" Target="../media/image145.wmf"/><Relationship Id="rId4" Type="http://schemas.openxmlformats.org/officeDocument/2006/relationships/image" Target="../media/image144.wmf"/></Relationships>
</file>

<file path=ppt/drawings/_rels/vmlDrawing2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wmf"/><Relationship Id="rId2" Type="http://schemas.openxmlformats.org/officeDocument/2006/relationships/image" Target="../media/image143.wmf"/><Relationship Id="rId1" Type="http://schemas.openxmlformats.org/officeDocument/2006/relationships/image" Target="../media/image142.wmf"/><Relationship Id="rId6" Type="http://schemas.openxmlformats.org/officeDocument/2006/relationships/image" Target="../media/image151.wmf"/><Relationship Id="rId5" Type="http://schemas.openxmlformats.org/officeDocument/2006/relationships/image" Target="../media/image150.wmf"/><Relationship Id="rId4" Type="http://schemas.openxmlformats.org/officeDocument/2006/relationships/image" Target="../media/image145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png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17.wmf"/><Relationship Id="rId5" Type="http://schemas.openxmlformats.org/officeDocument/2006/relationships/image" Target="../media/image15.png"/><Relationship Id="rId4" Type="http://schemas.openxmlformats.org/officeDocument/2006/relationships/image" Target="../media/image20.png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27.wmf"/><Relationship Id="rId7" Type="http://schemas.openxmlformats.org/officeDocument/2006/relationships/image" Target="../media/image31.wmf"/><Relationship Id="rId2" Type="http://schemas.openxmlformats.org/officeDocument/2006/relationships/image" Target="../media/image26.wmf"/><Relationship Id="rId1" Type="http://schemas.openxmlformats.org/officeDocument/2006/relationships/image" Target="../media/image25.wmf"/><Relationship Id="rId6" Type="http://schemas.openxmlformats.org/officeDocument/2006/relationships/image" Target="../media/image30.wmf"/><Relationship Id="rId5" Type="http://schemas.openxmlformats.org/officeDocument/2006/relationships/image" Target="../media/image29.wmf"/><Relationship Id="rId4" Type="http://schemas.openxmlformats.org/officeDocument/2006/relationships/image" Target="../media/image28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34.wmf"/><Relationship Id="rId2" Type="http://schemas.openxmlformats.org/officeDocument/2006/relationships/image" Target="../media/image33.wmf"/><Relationship Id="rId1" Type="http://schemas.openxmlformats.org/officeDocument/2006/relationships/image" Target="../media/image32.wmf"/><Relationship Id="rId5" Type="http://schemas.openxmlformats.org/officeDocument/2006/relationships/image" Target="../media/image36.wmf"/><Relationship Id="rId4" Type="http://schemas.openxmlformats.org/officeDocument/2006/relationships/image" Target="../media/image35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40.wmf"/><Relationship Id="rId2" Type="http://schemas.openxmlformats.org/officeDocument/2006/relationships/image" Target="../media/image39.wmf"/><Relationship Id="rId1" Type="http://schemas.openxmlformats.org/officeDocument/2006/relationships/image" Target="../media/image38.wmf"/><Relationship Id="rId4" Type="http://schemas.openxmlformats.org/officeDocument/2006/relationships/image" Target="../media/image41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38463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/>
            </a:lvl1pPr>
          </a:lstStyle>
          <a:p>
            <a:endParaRPr lang="en-US"/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3338" y="0"/>
            <a:ext cx="2938462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/>
            </a:lvl1pPr>
          </a:lstStyle>
          <a:p>
            <a:endParaRPr lang="en-US"/>
          </a:p>
        </p:txBody>
      </p:sp>
      <p:sp>
        <p:nvSpPr>
          <p:cNvPr id="1741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1813"/>
            <a:ext cx="2938463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900" b="1">
                <a:effectLst>
                  <a:outerShdw blurRad="38100" dist="38100" dir="2700000" algn="tl">
                    <a:srgbClr val="C0C0C0"/>
                  </a:outerShdw>
                </a:effectLst>
              </a:defRPr>
            </a:lvl1pPr>
          </a:lstStyle>
          <a:p>
            <a:r>
              <a:rPr lang="en-US"/>
              <a:t>Naval Postgraduate School / Course AA3276</a:t>
            </a:r>
          </a:p>
          <a:p>
            <a:r>
              <a:rPr lang="en-US"/>
              <a:t>Theme #2: </a:t>
            </a:r>
            <a:r>
              <a:rPr lang="en-US" i="1"/>
              <a:t>CF Transformations</a:t>
            </a:r>
          </a:p>
          <a:p>
            <a:r>
              <a:rPr lang="en-US"/>
              <a:t>Instructor: Oleg Yakimenko</a:t>
            </a:r>
          </a:p>
        </p:txBody>
      </p:sp>
      <p:sp>
        <p:nvSpPr>
          <p:cNvPr id="1741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3338" y="9421813"/>
            <a:ext cx="2938462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900"/>
            </a:lvl1pPr>
          </a:lstStyle>
          <a:p>
            <a:fld id="{0F322DDE-7E6C-47A0-A716-DDF26BFF6B35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38463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/>
            </a:lvl1pPr>
          </a:lstStyle>
          <a:p>
            <a:endParaRPr lang="en-US"/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43338" y="0"/>
            <a:ext cx="2938462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/>
            </a:lvl1pPr>
          </a:lstStyle>
          <a:p>
            <a:endParaRPr lang="en-US"/>
          </a:p>
        </p:txBody>
      </p:sp>
      <p:sp>
        <p:nvSpPr>
          <p:cNvPr id="1536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2813" y="744538"/>
            <a:ext cx="4959350" cy="371951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536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4875" y="4711700"/>
            <a:ext cx="4972050" cy="4462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536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1813"/>
            <a:ext cx="2938463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/>
            </a:lvl1pPr>
          </a:lstStyle>
          <a:p>
            <a:endParaRPr lang="en-US"/>
          </a:p>
        </p:txBody>
      </p:sp>
      <p:sp>
        <p:nvSpPr>
          <p:cNvPr id="1536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3338" y="9421813"/>
            <a:ext cx="2938462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/>
            </a:lvl1pPr>
          </a:lstStyle>
          <a:p>
            <a:fld id="{152AD926-AE11-4DF8-A3D9-3F8019E6E346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6ADBE7C-28A6-4D79-884D-7733C1F6A121}" type="slidenum">
              <a:rPr lang="en-US"/>
              <a:pPr/>
              <a:t>1</a:t>
            </a:fld>
            <a:endParaRPr lang="en-US"/>
          </a:p>
        </p:txBody>
      </p:sp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AD926-AE11-4DF8-A3D9-3F8019E6E346}" type="slidenum">
              <a:rPr lang="en-US" smtClean="0"/>
              <a:pPr/>
              <a:t>25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AD926-AE11-4DF8-A3D9-3F8019E6E346}" type="slidenum">
              <a:rPr lang="en-US" smtClean="0"/>
              <a:pPr/>
              <a:t>26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AD926-AE11-4DF8-A3D9-3F8019E6E346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AD926-AE11-4DF8-A3D9-3F8019E6E346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AD926-AE11-4DF8-A3D9-3F8019E6E346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AD926-AE11-4DF8-A3D9-3F8019E6E346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AD926-AE11-4DF8-A3D9-3F8019E6E346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AD926-AE11-4DF8-A3D9-3F8019E6E346}" type="slidenum">
              <a:rPr lang="en-US" smtClean="0"/>
              <a:pPr/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AD926-AE11-4DF8-A3D9-3F8019E6E346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AD926-AE11-4DF8-A3D9-3F8019E6E346}" type="slidenum">
              <a:rPr lang="en-US" smtClean="0"/>
              <a:pPr/>
              <a:t>24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469DF9-B587-4E0C-A6BC-CC9E93D019D2}" type="datetime1">
              <a:rPr lang="en-US" smtClean="0"/>
              <a:pPr/>
              <a:t>7/19/2011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ME3801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BEA9FE-3FA5-4533-9C13-D98CA368C29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5E16BB-7BC9-4951-B51E-43FAA39E5E5E}" type="datetime1">
              <a:rPr lang="en-US" smtClean="0"/>
              <a:pPr/>
              <a:t>7/19/2011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ME3801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63CBE-1E11-4404-8A03-87D76C93F4F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1272C-5769-4EE9-B728-8B1262F00752}" type="datetime1">
              <a:rPr lang="en-US" smtClean="0"/>
              <a:pPr/>
              <a:t>7/19/2011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ME3801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DD6374-FA80-4F27-898D-23679711EC8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67439-D557-46A0-9F99-CB06C19B067F}" type="datetime1">
              <a:rPr lang="en-US" smtClean="0"/>
              <a:pPr/>
              <a:t>7/19/2011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ME3801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44356-AB08-4378-A104-C8F6131D5AC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2A61A-7259-43A4-8DC2-39F6285BB83D}" type="datetime1">
              <a:rPr lang="en-US" smtClean="0"/>
              <a:pPr/>
              <a:t>7/19/2011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ME3801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0FCABE-F3D3-4609-9B1C-96C85E4F6E5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65DDA-8594-4F6E-A59F-FF844A08A211}" type="datetime1">
              <a:rPr lang="en-US" smtClean="0"/>
              <a:pPr/>
              <a:t>7/19/2011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ME3801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4716C-53CD-4E7B-97F9-0F02205C7C1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B8F11-B5E2-412C-9A7F-4F24F4857C6C}" type="datetime1">
              <a:rPr lang="en-US" smtClean="0"/>
              <a:pPr/>
              <a:t>7/19/2011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ME3801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2082C-CD65-4542-A86F-68969FB8AD3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0810E-568D-4812-910F-DCEAC471FF5A}" type="datetime1">
              <a:rPr lang="en-US" smtClean="0"/>
              <a:pPr/>
              <a:t>7/19/2011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ME3801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5BF99-BFA4-4AE0-81E5-376788894F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A9A2B-1376-4A59-A216-CC550199B938}" type="datetime1">
              <a:rPr lang="en-US" smtClean="0"/>
              <a:pPr/>
              <a:t>7/19/2011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ME3801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2A04D-A1D1-4313-92CF-C6648053809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D79F9D-19F0-48B3-8F01-6DD177C1811D}" type="datetime1">
              <a:rPr lang="en-US" smtClean="0"/>
              <a:pPr/>
              <a:t>7/19/2011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ME3801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4D194-E722-4A3E-96F5-4AFB121386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CCF016-0EC1-4AEE-8C81-62A4055B3697}" type="datetime1">
              <a:rPr lang="en-US" smtClean="0"/>
              <a:pPr/>
              <a:t>7/19/2011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ME3801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EF375-E46C-42B9-BCA6-6DE11BB1892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99E309-20BF-4D22-9F04-F17A80BB49F9}" type="datetime1">
              <a:rPr lang="en-US" smtClean="0"/>
              <a:pPr/>
              <a:t>7/19/2011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ME3801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9FEB9B-58BE-4A9C-84AC-3C373031877D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2.bin"/><Relationship Id="rId3" Type="http://schemas.openxmlformats.org/officeDocument/2006/relationships/notesSlide" Target="../notesSlides/notesSlide3.xml"/><Relationship Id="rId7" Type="http://schemas.openxmlformats.org/officeDocument/2006/relationships/oleObject" Target="../embeddings/oleObject2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20.bin"/><Relationship Id="rId5" Type="http://schemas.openxmlformats.org/officeDocument/2006/relationships/oleObject" Target="../embeddings/oleObject19.bin"/><Relationship Id="rId4" Type="http://schemas.openxmlformats.org/officeDocument/2006/relationships/image" Target="../media/image37.png"/><Relationship Id="rId9" Type="http://schemas.openxmlformats.org/officeDocument/2006/relationships/oleObject" Target="../embeddings/oleObject23.bin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notesSlide" Target="../notesSlides/notesSlide4.xml"/><Relationship Id="rId7" Type="http://schemas.openxmlformats.org/officeDocument/2006/relationships/oleObject" Target="../embeddings/oleObject2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26.bin"/><Relationship Id="rId5" Type="http://schemas.openxmlformats.org/officeDocument/2006/relationships/oleObject" Target="../embeddings/oleObject25.bin"/><Relationship Id="rId10" Type="http://schemas.openxmlformats.org/officeDocument/2006/relationships/image" Target="../media/image44.png"/><Relationship Id="rId4" Type="http://schemas.openxmlformats.org/officeDocument/2006/relationships/oleObject" Target="../embeddings/oleObject24.bin"/><Relationship Id="rId9" Type="http://schemas.openxmlformats.org/officeDocument/2006/relationships/image" Target="../media/image4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4" Type="http://schemas.openxmlformats.org/officeDocument/2006/relationships/oleObject" Target="../embeddings/oleObject28.bin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5" Type="http://schemas.openxmlformats.org/officeDocument/2006/relationships/oleObject" Target="../embeddings/oleObject30.bin"/><Relationship Id="rId4" Type="http://schemas.openxmlformats.org/officeDocument/2006/relationships/oleObject" Target="../embeddings/oleObject29.bin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5.bin"/><Relationship Id="rId3" Type="http://schemas.openxmlformats.org/officeDocument/2006/relationships/notesSlide" Target="../notesSlides/notesSlide7.xml"/><Relationship Id="rId7" Type="http://schemas.openxmlformats.org/officeDocument/2006/relationships/oleObject" Target="../embeddings/oleObject3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6" Type="http://schemas.openxmlformats.org/officeDocument/2006/relationships/oleObject" Target="../embeddings/oleObject33.bin"/><Relationship Id="rId5" Type="http://schemas.openxmlformats.org/officeDocument/2006/relationships/oleObject" Target="../embeddings/oleObject32.bin"/><Relationship Id="rId4" Type="http://schemas.openxmlformats.org/officeDocument/2006/relationships/oleObject" Target="../embeddings/oleObject31.bin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0.bin"/><Relationship Id="rId13" Type="http://schemas.openxmlformats.org/officeDocument/2006/relationships/oleObject" Target="../embeddings/oleObject45.bin"/><Relationship Id="rId3" Type="http://schemas.openxmlformats.org/officeDocument/2006/relationships/notesSlide" Target="../notesSlides/notesSlide8.xml"/><Relationship Id="rId7" Type="http://schemas.openxmlformats.org/officeDocument/2006/relationships/oleObject" Target="../embeddings/oleObject39.bin"/><Relationship Id="rId12" Type="http://schemas.openxmlformats.org/officeDocument/2006/relationships/oleObject" Target="../embeddings/oleObject4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6" Type="http://schemas.openxmlformats.org/officeDocument/2006/relationships/oleObject" Target="../embeddings/oleObject38.bin"/><Relationship Id="rId11" Type="http://schemas.openxmlformats.org/officeDocument/2006/relationships/oleObject" Target="../embeddings/oleObject43.bin"/><Relationship Id="rId5" Type="http://schemas.openxmlformats.org/officeDocument/2006/relationships/oleObject" Target="../embeddings/oleObject37.bin"/><Relationship Id="rId10" Type="http://schemas.openxmlformats.org/officeDocument/2006/relationships/oleObject" Target="../embeddings/oleObject42.bin"/><Relationship Id="rId4" Type="http://schemas.openxmlformats.org/officeDocument/2006/relationships/oleObject" Target="../embeddings/oleObject36.bin"/><Relationship Id="rId9" Type="http://schemas.openxmlformats.org/officeDocument/2006/relationships/oleObject" Target="../embeddings/oleObject41.bin"/><Relationship Id="rId14" Type="http://schemas.openxmlformats.org/officeDocument/2006/relationships/image" Target="../media/image63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1.bin"/><Relationship Id="rId3" Type="http://schemas.openxmlformats.org/officeDocument/2006/relationships/oleObject" Target="../embeddings/oleObject46.bin"/><Relationship Id="rId7" Type="http://schemas.openxmlformats.org/officeDocument/2006/relationships/oleObject" Target="../embeddings/oleObject5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6" Type="http://schemas.openxmlformats.org/officeDocument/2006/relationships/oleObject" Target="../embeddings/oleObject49.bin"/><Relationship Id="rId5" Type="http://schemas.openxmlformats.org/officeDocument/2006/relationships/oleObject" Target="../embeddings/oleObject48.bin"/><Relationship Id="rId4" Type="http://schemas.openxmlformats.org/officeDocument/2006/relationships/oleObject" Target="../embeddings/oleObject47.bin"/><Relationship Id="rId9" Type="http://schemas.openxmlformats.org/officeDocument/2006/relationships/oleObject" Target="../embeddings/oleObject52.bin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7.bin"/><Relationship Id="rId13" Type="http://schemas.openxmlformats.org/officeDocument/2006/relationships/oleObject" Target="../embeddings/oleObject62.bin"/><Relationship Id="rId18" Type="http://schemas.openxmlformats.org/officeDocument/2006/relationships/oleObject" Target="../embeddings/oleObject67.bin"/><Relationship Id="rId3" Type="http://schemas.openxmlformats.org/officeDocument/2006/relationships/oleObject" Target="../embeddings/oleObject53.bin"/><Relationship Id="rId7" Type="http://schemas.openxmlformats.org/officeDocument/2006/relationships/oleObject" Target="../embeddings/Microsoft_Office_Excel_97-2003_Worksheet1.xls"/><Relationship Id="rId12" Type="http://schemas.openxmlformats.org/officeDocument/2006/relationships/oleObject" Target="../embeddings/oleObject61.bin"/><Relationship Id="rId17" Type="http://schemas.openxmlformats.org/officeDocument/2006/relationships/oleObject" Target="../embeddings/oleObject66.bin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65.bin"/><Relationship Id="rId1" Type="http://schemas.openxmlformats.org/officeDocument/2006/relationships/vmlDrawing" Target="../drawings/vmlDrawing14.vml"/><Relationship Id="rId6" Type="http://schemas.openxmlformats.org/officeDocument/2006/relationships/oleObject" Target="../embeddings/oleObject56.bin"/><Relationship Id="rId11" Type="http://schemas.openxmlformats.org/officeDocument/2006/relationships/oleObject" Target="../embeddings/oleObject60.bin"/><Relationship Id="rId5" Type="http://schemas.openxmlformats.org/officeDocument/2006/relationships/oleObject" Target="../embeddings/oleObject55.bin"/><Relationship Id="rId15" Type="http://schemas.openxmlformats.org/officeDocument/2006/relationships/oleObject" Target="../embeddings/oleObject64.bin"/><Relationship Id="rId10" Type="http://schemas.openxmlformats.org/officeDocument/2006/relationships/oleObject" Target="../embeddings/oleObject59.bin"/><Relationship Id="rId19" Type="http://schemas.openxmlformats.org/officeDocument/2006/relationships/image" Target="../media/image87.png"/><Relationship Id="rId4" Type="http://schemas.openxmlformats.org/officeDocument/2006/relationships/oleObject" Target="../embeddings/oleObject54.bin"/><Relationship Id="rId9" Type="http://schemas.openxmlformats.org/officeDocument/2006/relationships/oleObject" Target="../embeddings/oleObject58.bin"/><Relationship Id="rId14" Type="http://schemas.openxmlformats.org/officeDocument/2006/relationships/oleObject" Target="../embeddings/oleObject63.bin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3.bin"/><Relationship Id="rId13" Type="http://schemas.openxmlformats.org/officeDocument/2006/relationships/oleObject" Target="../embeddings/oleObject78.bin"/><Relationship Id="rId18" Type="http://schemas.openxmlformats.org/officeDocument/2006/relationships/oleObject" Target="../embeddings/oleObject83.bin"/><Relationship Id="rId3" Type="http://schemas.openxmlformats.org/officeDocument/2006/relationships/oleObject" Target="../embeddings/oleObject68.bin"/><Relationship Id="rId7" Type="http://schemas.openxmlformats.org/officeDocument/2006/relationships/oleObject" Target="../embeddings/oleObject72.bin"/><Relationship Id="rId12" Type="http://schemas.openxmlformats.org/officeDocument/2006/relationships/oleObject" Target="../embeddings/oleObject77.bin"/><Relationship Id="rId17" Type="http://schemas.openxmlformats.org/officeDocument/2006/relationships/oleObject" Target="../embeddings/oleObject82.bin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81.bin"/><Relationship Id="rId1" Type="http://schemas.openxmlformats.org/officeDocument/2006/relationships/vmlDrawing" Target="../drawings/vmlDrawing15.vml"/><Relationship Id="rId6" Type="http://schemas.openxmlformats.org/officeDocument/2006/relationships/oleObject" Target="../embeddings/oleObject71.bin"/><Relationship Id="rId11" Type="http://schemas.openxmlformats.org/officeDocument/2006/relationships/oleObject" Target="../embeddings/oleObject76.bin"/><Relationship Id="rId5" Type="http://schemas.openxmlformats.org/officeDocument/2006/relationships/oleObject" Target="../embeddings/oleObject70.bin"/><Relationship Id="rId15" Type="http://schemas.openxmlformats.org/officeDocument/2006/relationships/oleObject" Target="../embeddings/oleObject80.bin"/><Relationship Id="rId10" Type="http://schemas.openxmlformats.org/officeDocument/2006/relationships/oleObject" Target="../embeddings/oleObject75.bin"/><Relationship Id="rId19" Type="http://schemas.openxmlformats.org/officeDocument/2006/relationships/oleObject" Target="../embeddings/oleObject84.bin"/><Relationship Id="rId4" Type="http://schemas.openxmlformats.org/officeDocument/2006/relationships/oleObject" Target="../embeddings/oleObject69.bin"/><Relationship Id="rId9" Type="http://schemas.openxmlformats.org/officeDocument/2006/relationships/oleObject" Target="../embeddings/oleObject74.bin"/><Relationship Id="rId14" Type="http://schemas.openxmlformats.org/officeDocument/2006/relationships/oleObject" Target="../embeddings/oleObject79.bin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0.bin"/><Relationship Id="rId13" Type="http://schemas.openxmlformats.org/officeDocument/2006/relationships/oleObject" Target="../embeddings/oleObject95.bin"/><Relationship Id="rId3" Type="http://schemas.openxmlformats.org/officeDocument/2006/relationships/oleObject" Target="../embeddings/oleObject85.bin"/><Relationship Id="rId7" Type="http://schemas.openxmlformats.org/officeDocument/2006/relationships/oleObject" Target="../embeddings/oleObject89.bin"/><Relationship Id="rId12" Type="http://schemas.openxmlformats.org/officeDocument/2006/relationships/oleObject" Target="../embeddings/oleObject9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6" Type="http://schemas.openxmlformats.org/officeDocument/2006/relationships/oleObject" Target="../embeddings/oleObject88.bin"/><Relationship Id="rId11" Type="http://schemas.openxmlformats.org/officeDocument/2006/relationships/oleObject" Target="../embeddings/oleObject93.bin"/><Relationship Id="rId5" Type="http://schemas.openxmlformats.org/officeDocument/2006/relationships/oleObject" Target="../embeddings/oleObject87.bin"/><Relationship Id="rId10" Type="http://schemas.openxmlformats.org/officeDocument/2006/relationships/oleObject" Target="../embeddings/oleObject92.bin"/><Relationship Id="rId4" Type="http://schemas.openxmlformats.org/officeDocument/2006/relationships/oleObject" Target="../embeddings/oleObject86.bin"/><Relationship Id="rId9" Type="http://schemas.openxmlformats.org/officeDocument/2006/relationships/oleObject" Target="../embeddings/oleObject91.bin"/><Relationship Id="rId14" Type="http://schemas.openxmlformats.org/officeDocument/2006/relationships/oleObject" Target="../embeddings/oleObject96.bin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2.bin"/><Relationship Id="rId3" Type="http://schemas.openxmlformats.org/officeDocument/2006/relationships/oleObject" Target="../embeddings/oleObject97.bin"/><Relationship Id="rId7" Type="http://schemas.openxmlformats.org/officeDocument/2006/relationships/oleObject" Target="../embeddings/oleObject10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6" Type="http://schemas.openxmlformats.org/officeDocument/2006/relationships/oleObject" Target="../embeddings/oleObject100.bin"/><Relationship Id="rId5" Type="http://schemas.openxmlformats.org/officeDocument/2006/relationships/oleObject" Target="../embeddings/oleObject99.bin"/><Relationship Id="rId10" Type="http://schemas.openxmlformats.org/officeDocument/2006/relationships/oleObject" Target="../embeddings/oleObject104.bin"/><Relationship Id="rId4" Type="http://schemas.openxmlformats.org/officeDocument/2006/relationships/oleObject" Target="../embeddings/oleObject98.bin"/><Relationship Id="rId9" Type="http://schemas.openxmlformats.org/officeDocument/2006/relationships/oleObject" Target="../embeddings/oleObject103.bin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10.bin"/><Relationship Id="rId3" Type="http://schemas.openxmlformats.org/officeDocument/2006/relationships/oleObject" Target="../embeddings/oleObject105.bin"/><Relationship Id="rId7" Type="http://schemas.openxmlformats.org/officeDocument/2006/relationships/oleObject" Target="../embeddings/oleObject10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.vml"/><Relationship Id="rId6" Type="http://schemas.openxmlformats.org/officeDocument/2006/relationships/oleObject" Target="../embeddings/oleObject108.bin"/><Relationship Id="rId11" Type="http://schemas.openxmlformats.org/officeDocument/2006/relationships/oleObject" Target="../embeddings/oleObject113.bin"/><Relationship Id="rId5" Type="http://schemas.openxmlformats.org/officeDocument/2006/relationships/oleObject" Target="../embeddings/oleObject107.bin"/><Relationship Id="rId10" Type="http://schemas.openxmlformats.org/officeDocument/2006/relationships/oleObject" Target="../embeddings/oleObject112.bin"/><Relationship Id="rId4" Type="http://schemas.openxmlformats.org/officeDocument/2006/relationships/oleObject" Target="../embeddings/oleObject106.bin"/><Relationship Id="rId9" Type="http://schemas.openxmlformats.org/officeDocument/2006/relationships/oleObject" Target="../embeddings/oleObject111.bin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9.vml"/><Relationship Id="rId4" Type="http://schemas.openxmlformats.org/officeDocument/2006/relationships/oleObject" Target="../embeddings/oleObject115.bin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0.vml"/><Relationship Id="rId5" Type="http://schemas.openxmlformats.org/officeDocument/2006/relationships/oleObject" Target="../embeddings/oleObject118.bin"/><Relationship Id="rId4" Type="http://schemas.openxmlformats.org/officeDocument/2006/relationships/oleObject" Target="../embeddings/oleObject117.bin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7" Type="http://schemas.openxmlformats.org/officeDocument/2006/relationships/oleObject" Target="../embeddings/oleObject12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1.vml"/><Relationship Id="rId6" Type="http://schemas.openxmlformats.org/officeDocument/2006/relationships/oleObject" Target="../embeddings/oleObject121.bin"/><Relationship Id="rId5" Type="http://schemas.openxmlformats.org/officeDocument/2006/relationships/oleObject" Target="../embeddings/oleObject120.bin"/><Relationship Id="rId4" Type="http://schemas.openxmlformats.org/officeDocument/2006/relationships/oleObject" Target="../embeddings/oleObject119.bin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26.bin"/><Relationship Id="rId3" Type="http://schemas.openxmlformats.org/officeDocument/2006/relationships/notesSlide" Target="../notesSlides/notesSlide10.xml"/><Relationship Id="rId7" Type="http://schemas.openxmlformats.org/officeDocument/2006/relationships/oleObject" Target="../embeddings/oleObject125.bin"/><Relationship Id="rId12" Type="http://schemas.openxmlformats.org/officeDocument/2006/relationships/oleObject" Target="../embeddings/oleObject13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2.vml"/><Relationship Id="rId6" Type="http://schemas.openxmlformats.org/officeDocument/2006/relationships/oleObject" Target="../embeddings/oleObject124.bin"/><Relationship Id="rId11" Type="http://schemas.openxmlformats.org/officeDocument/2006/relationships/oleObject" Target="../embeddings/oleObject129.bin"/><Relationship Id="rId5" Type="http://schemas.openxmlformats.org/officeDocument/2006/relationships/image" Target="../media/image149.png"/><Relationship Id="rId10" Type="http://schemas.openxmlformats.org/officeDocument/2006/relationships/oleObject" Target="../embeddings/oleObject128.bin"/><Relationship Id="rId4" Type="http://schemas.openxmlformats.org/officeDocument/2006/relationships/oleObject" Target="../embeddings/oleObject123.bin"/><Relationship Id="rId9" Type="http://schemas.openxmlformats.org/officeDocument/2006/relationships/oleObject" Target="../embeddings/oleObject127.bin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34.bin"/><Relationship Id="rId3" Type="http://schemas.openxmlformats.org/officeDocument/2006/relationships/notesSlide" Target="../notesSlides/notesSlide11.xml"/><Relationship Id="rId7" Type="http://schemas.openxmlformats.org/officeDocument/2006/relationships/oleObject" Target="../embeddings/oleObject13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3.vml"/><Relationship Id="rId6" Type="http://schemas.openxmlformats.org/officeDocument/2006/relationships/oleObject" Target="../embeddings/oleObject132.bin"/><Relationship Id="rId5" Type="http://schemas.openxmlformats.org/officeDocument/2006/relationships/oleObject" Target="../embeddings/oleObject131.bin"/><Relationship Id="rId10" Type="http://schemas.openxmlformats.org/officeDocument/2006/relationships/oleObject" Target="../embeddings/oleObject136.bin"/><Relationship Id="rId4" Type="http://schemas.openxmlformats.org/officeDocument/2006/relationships/image" Target="../media/image149.png"/><Relationship Id="rId9" Type="http://schemas.openxmlformats.org/officeDocument/2006/relationships/oleObject" Target="../embeddings/oleObject135.bin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mathworks.com/academia/student_center/tutorials/controls-tutorial-launchpad.html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://antwrp.gsfc.nasa.gov/apod/image/earth_1_apollo17_big.gif" TargetMode="External"/><Relationship Id="rId3" Type="http://schemas.openxmlformats.org/officeDocument/2006/relationships/hyperlink" Target="http://seds.lpl.arizona.edu/messier/Jpg/m31.jpg" TargetMode="External"/><Relationship Id="rId7" Type="http://schemas.openxmlformats.org/officeDocument/2006/relationships/image" Target="../media/image6.jpeg"/><Relationship Id="rId12" Type="http://schemas.openxmlformats.org/officeDocument/2006/relationships/image" Target="../media/image9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hyperlink" Target="http://antwrp.gsfc.nasa.gov/apod/image/0101/sunplane_legault_big.jpg" TargetMode="External"/><Relationship Id="rId11" Type="http://schemas.openxmlformats.org/officeDocument/2006/relationships/image" Target="../media/image8.png"/><Relationship Id="rId5" Type="http://schemas.openxmlformats.org/officeDocument/2006/relationships/oleObject" Target="../embeddings/oleObject1.bin"/><Relationship Id="rId10" Type="http://schemas.openxmlformats.org/officeDocument/2006/relationships/hyperlink" Target="http://antwrp.gsfc.nasa.gov/apod/image/0002/virgo_dss_big.gif" TargetMode="External"/><Relationship Id="rId4" Type="http://schemas.openxmlformats.org/officeDocument/2006/relationships/image" Target="../media/image5.jpeg"/><Relationship Id="rId9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oleObject" Target="../embeddings/oleObject2.bin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oleObject" Target="../embeddings/oleObject5.bin"/><Relationship Id="rId4" Type="http://schemas.openxmlformats.org/officeDocument/2006/relationships/oleObject" Target="../embeddings/oleObject4.bin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oleObject" Target="../embeddings/oleObject6.bin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1.bin"/><Relationship Id="rId3" Type="http://schemas.openxmlformats.org/officeDocument/2006/relationships/image" Target="../media/image21.jpeg"/><Relationship Id="rId7" Type="http://schemas.openxmlformats.org/officeDocument/2006/relationships/oleObject" Target="../embeddings/oleObject1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9.bin"/><Relationship Id="rId5" Type="http://schemas.openxmlformats.org/officeDocument/2006/relationships/oleObject" Target="../embeddings/oleObject8.bin"/><Relationship Id="rId4" Type="http://schemas.openxmlformats.org/officeDocument/2006/relationships/oleObject" Target="../embeddings/oleObject7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6.bin"/><Relationship Id="rId3" Type="http://schemas.openxmlformats.org/officeDocument/2006/relationships/notesSlide" Target="../notesSlides/notesSlide2.xml"/><Relationship Id="rId7" Type="http://schemas.openxmlformats.org/officeDocument/2006/relationships/oleObject" Target="../embeddings/oleObject1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14.bin"/><Relationship Id="rId5" Type="http://schemas.openxmlformats.org/officeDocument/2006/relationships/oleObject" Target="../embeddings/oleObject13.bin"/><Relationship Id="rId10" Type="http://schemas.openxmlformats.org/officeDocument/2006/relationships/oleObject" Target="../embeddings/oleObject18.bin"/><Relationship Id="rId4" Type="http://schemas.openxmlformats.org/officeDocument/2006/relationships/oleObject" Target="../embeddings/oleObject12.bin"/><Relationship Id="rId9" Type="http://schemas.openxmlformats.org/officeDocument/2006/relationships/oleObject" Target="../embeddings/oleObject17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6"/>
          <p:cNvSpPr>
            <a:spLocks noGrp="1" noChangeArrowheads="1"/>
          </p:cNvSpPr>
          <p:nvPr>
            <p:ph type="dt" sz="quarter" idx="4294967295"/>
          </p:nvPr>
        </p:nvSpPr>
        <p:spPr>
          <a:xfrm>
            <a:off x="304800" y="6248400"/>
            <a:ext cx="190500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fld id="{8A9A2B60-EA02-4976-9F1B-C09DB5C9C7A0}" type="datetime1">
              <a:rPr lang="en-US" sz="1200" smtClean="0">
                <a:solidFill>
                  <a:schemeClr val="tx1">
                    <a:tint val="75000"/>
                  </a:schemeClr>
                </a:solidFill>
              </a:rPr>
              <a:pPr/>
              <a:t>7/19/2011</a:t>
            </a:fld>
            <a:endParaRPr lang="en-US" sz="120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4294967295"/>
          </p:nvPr>
        </p:nvSpPr>
        <p:spPr>
          <a:xfrm>
            <a:off x="8659368" y="6222492"/>
            <a:ext cx="45720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fld id="{8938D152-88A4-4742-98D9-76D3078A14EE}" type="slidenum">
              <a:rPr lang="en-US" sz="1200">
                <a:solidFill>
                  <a:schemeClr val="tx1">
                    <a:tint val="75000"/>
                  </a:schemeClr>
                </a:solidFill>
              </a:rPr>
              <a:pPr/>
              <a:t>1</a:t>
            </a:fld>
            <a:endParaRPr lang="en-US" sz="1200" dirty="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ctrTitle"/>
          </p:nvPr>
        </p:nvSpPr>
        <p:spPr>
          <a:xfrm>
            <a:off x="0" y="427038"/>
            <a:ext cx="9142413" cy="1524000"/>
          </a:xfrm>
        </p:spPr>
        <p:txBody>
          <a:bodyPr>
            <a:normAutofit fontScale="90000"/>
          </a:bodyPr>
          <a:lstStyle/>
          <a:p>
            <a:pPr algn="r"/>
            <a:r>
              <a:rPr lang="en-US" sz="2800" dirty="0" smtClean="0"/>
              <a:t>Topic # 2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>
                <a:solidFill>
                  <a:srgbClr val="0033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Coordinate Transformations and Kinematics of Motion</a:t>
            </a:r>
            <a:endParaRPr lang="en-US" dirty="0">
              <a:solidFill>
                <a:srgbClr val="003399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35313" y="6332537"/>
            <a:ext cx="2895600" cy="365125"/>
          </a:xfrm>
        </p:spPr>
        <p:txBody>
          <a:bodyPr/>
          <a:lstStyle/>
          <a:p>
            <a:r>
              <a:rPr lang="en-US" smtClean="0"/>
              <a:t>ME3801</a:t>
            </a:r>
            <a:endParaRPr lang="en-US" dirty="0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97310" y="1989931"/>
            <a:ext cx="3157537" cy="2255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508241" y="4594829"/>
            <a:ext cx="3151127" cy="1580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7811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382836" y="2763784"/>
            <a:ext cx="3018343" cy="26647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4" name="Straight Connector 63"/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39"/>
          <p:cNvGrpSpPr/>
          <p:nvPr/>
        </p:nvGrpSpPr>
        <p:grpSpPr>
          <a:xfrm>
            <a:off x="4575270" y="900393"/>
            <a:ext cx="4192160" cy="2716849"/>
            <a:chOff x="4799387" y="1438275"/>
            <a:chExt cx="4192160" cy="2716849"/>
          </a:xfrm>
        </p:grpSpPr>
        <p:pic>
          <p:nvPicPr>
            <p:cNvPr id="13" name="Picture 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799387" y="1438275"/>
              <a:ext cx="4192160" cy="27123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15" name="Straight Connector 14"/>
            <p:cNvCxnSpPr/>
            <p:nvPr/>
          </p:nvCxnSpPr>
          <p:spPr>
            <a:xfrm rot="16200000" flipV="1">
              <a:off x="7104530" y="3500718"/>
              <a:ext cx="421341" cy="179294"/>
            </a:xfrm>
            <a:prstGeom prst="line">
              <a:avLst/>
            </a:prstGeom>
            <a:ln w="31750">
              <a:solidFill>
                <a:schemeClr val="tx2"/>
              </a:solidFill>
              <a:prstDash val="sysDash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7198660" y="3693459"/>
              <a:ext cx="57374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 smtClean="0">
                  <a:latin typeface="+mn-lt"/>
                </a:rPr>
                <a:t>x</a:t>
              </a:r>
              <a:r>
                <a:rPr lang="en-US" i="1" baseline="-25000" dirty="0" smtClean="0">
                  <a:latin typeface="+mn-lt"/>
                </a:rPr>
                <a:t>1</a:t>
              </a:r>
              <a:endParaRPr lang="en-US" i="1" baseline="-25000" dirty="0">
                <a:latin typeface="+mn-lt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122893" y="1756443"/>
              <a:ext cx="57374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 smtClean="0">
                  <a:latin typeface="+mn-lt"/>
                </a:rPr>
                <a:t>x</a:t>
              </a:r>
              <a:r>
                <a:rPr lang="en-US" i="1" baseline="-25000" dirty="0" smtClean="0">
                  <a:latin typeface="+mn-lt"/>
                </a:rPr>
                <a:t>2</a:t>
              </a:r>
              <a:endParaRPr lang="en-US" i="1" baseline="-25000" dirty="0">
                <a:latin typeface="+mn-lt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7709652" y="2922503"/>
              <a:ext cx="57374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 smtClean="0">
                  <a:latin typeface="+mn-lt"/>
                </a:rPr>
                <a:t>y</a:t>
              </a:r>
              <a:r>
                <a:rPr lang="en-US" i="1" baseline="-25000" dirty="0" smtClean="0">
                  <a:latin typeface="+mn-lt"/>
                </a:rPr>
                <a:t>1</a:t>
              </a:r>
              <a:endParaRPr lang="en-US" i="1" baseline="-25000" dirty="0">
                <a:latin typeface="+mn-lt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459512" y="2720148"/>
              <a:ext cx="57374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>
                  <a:latin typeface="+mn-lt"/>
                </a:rPr>
                <a:t>y</a:t>
              </a:r>
              <a:r>
                <a:rPr lang="en-US" i="1" baseline="-25000" dirty="0" smtClean="0">
                  <a:latin typeface="+mn-lt"/>
                </a:rPr>
                <a:t>2</a:t>
              </a:r>
              <a:endParaRPr lang="en-US" i="1" baseline="-25000" dirty="0">
                <a:latin typeface="+mn-lt"/>
              </a:endParaRPr>
            </a:p>
          </p:txBody>
        </p:sp>
        <p:cxnSp>
          <p:nvCxnSpPr>
            <p:cNvPr id="21" name="Straight Connector 20"/>
            <p:cNvCxnSpPr/>
            <p:nvPr/>
          </p:nvCxnSpPr>
          <p:spPr>
            <a:xfrm flipV="1">
              <a:off x="5576050" y="2191213"/>
              <a:ext cx="573740" cy="256152"/>
            </a:xfrm>
            <a:prstGeom prst="line">
              <a:avLst/>
            </a:prstGeom>
            <a:ln w="31750">
              <a:solidFill>
                <a:srgbClr val="FF0000"/>
              </a:solidFill>
              <a:prstDash val="sysDash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rot="10800000" flipV="1">
              <a:off x="6185648" y="3361765"/>
              <a:ext cx="1030941" cy="457202"/>
            </a:xfrm>
            <a:prstGeom prst="line">
              <a:avLst/>
            </a:prstGeom>
            <a:ln w="31750">
              <a:solidFill>
                <a:srgbClr val="FF0000"/>
              </a:solidFill>
              <a:prstDash val="sysDash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7234521" y="3105613"/>
              <a:ext cx="573740" cy="256152"/>
            </a:xfrm>
            <a:prstGeom prst="line">
              <a:avLst/>
            </a:prstGeom>
            <a:ln w="31750">
              <a:solidFill>
                <a:srgbClr val="FF0000"/>
              </a:solidFill>
              <a:prstDash val="sysDash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/>
            <p:nvPr/>
          </p:nvCxnSpPr>
          <p:spPr>
            <a:xfrm>
              <a:off x="5871882" y="2330824"/>
              <a:ext cx="1649506" cy="869576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 rot="16200000" flipV="1">
              <a:off x="5437096" y="2595283"/>
              <a:ext cx="457199" cy="197223"/>
            </a:xfrm>
            <a:prstGeom prst="line">
              <a:avLst/>
            </a:prstGeom>
            <a:ln w="31750">
              <a:solidFill>
                <a:schemeClr val="tx2"/>
              </a:solidFill>
              <a:prstDash val="sysDash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rot="16200000" flipV="1">
              <a:off x="5517780" y="3160062"/>
              <a:ext cx="905433" cy="412373"/>
            </a:xfrm>
            <a:prstGeom prst="line">
              <a:avLst/>
            </a:prstGeom>
            <a:ln w="31750">
              <a:solidFill>
                <a:schemeClr val="tx2"/>
              </a:solidFill>
              <a:prstDash val="sysDash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/>
            <p:nvPr/>
          </p:nvCxnSpPr>
          <p:spPr>
            <a:xfrm>
              <a:off x="5629835" y="2671482"/>
              <a:ext cx="1676400" cy="923365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900" b="1" dirty="0">
                <a:solidFill>
                  <a:srgbClr val="0033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Coordinate </a:t>
            </a:r>
            <a:r>
              <a:rPr lang="en-US" sz="2900" b="1" dirty="0" smtClean="0">
                <a:solidFill>
                  <a:srgbClr val="0033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Transformation: One Angle Rotation</a:t>
            </a:r>
            <a:endParaRPr lang="en-US" sz="2900" b="1" dirty="0">
              <a:solidFill>
                <a:srgbClr val="003399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A0C0C3-14B2-4753-BD16-EA6A00561C7F}" type="datetime1">
              <a:rPr lang="en-US" smtClean="0">
                <a:latin typeface="+mn-lt"/>
              </a:rPr>
              <a:pPr/>
              <a:t>7/19/2011</a:t>
            </a:fld>
            <a:endParaRPr lang="en-US">
              <a:latin typeface="+mn-lt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latin typeface="+mn-lt"/>
              </a:rPr>
              <a:t>ME4821</a:t>
            </a:r>
            <a:endParaRPr lang="en-US">
              <a:latin typeface="+mn-l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44356-AB08-4378-A104-C8F6131D5AC1}" type="slidenum">
              <a:rPr lang="en-US" smtClean="0">
                <a:latin typeface="+mn-lt"/>
              </a:rPr>
              <a:pPr/>
              <a:t>10</a:t>
            </a:fld>
            <a:endParaRPr lang="en-US">
              <a:latin typeface="+mn-lt"/>
            </a:endParaRPr>
          </a:p>
        </p:txBody>
      </p:sp>
      <p:grpSp>
        <p:nvGrpSpPr>
          <p:cNvPr id="7" name="Group 38"/>
          <p:cNvGrpSpPr/>
          <p:nvPr/>
        </p:nvGrpSpPr>
        <p:grpSpPr>
          <a:xfrm>
            <a:off x="400589" y="833719"/>
            <a:ext cx="4341740" cy="1641194"/>
            <a:chOff x="400589" y="833719"/>
            <a:chExt cx="4341740" cy="1641194"/>
          </a:xfrm>
        </p:grpSpPr>
        <p:pic>
          <p:nvPicPr>
            <p:cNvPr id="90114" name="Picture 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00589" y="833719"/>
              <a:ext cx="2536568" cy="16411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TextBox 8"/>
            <p:cNvSpPr txBox="1"/>
            <p:nvPr/>
          </p:nvSpPr>
          <p:spPr>
            <a:xfrm>
              <a:off x="2456329" y="1904346"/>
              <a:ext cx="134470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2"/>
                  </a:solidFill>
                  <a:latin typeface="+mn-lt"/>
                </a:rPr>
                <a:t>Original frame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303928" y="1443318"/>
              <a:ext cx="134470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solidFill>
                    <a:schemeClr val="tx2"/>
                  </a:solidFill>
                  <a:latin typeface="+mn-lt"/>
                </a:rPr>
                <a:t>Rotated </a:t>
              </a:r>
              <a:r>
                <a:rPr lang="en-US" sz="1400" dirty="0">
                  <a:solidFill>
                    <a:schemeClr val="tx2"/>
                  </a:solidFill>
                  <a:latin typeface="+mn-lt"/>
                </a:rPr>
                <a:t>frame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936936" y="986118"/>
              <a:ext cx="280539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i="1" dirty="0" smtClean="0">
                  <a:latin typeface="+mn-lt"/>
                </a:rPr>
                <a:t>r</a:t>
              </a:r>
              <a:r>
                <a:rPr lang="en-US" sz="1400" dirty="0" smtClean="0">
                  <a:solidFill>
                    <a:schemeClr val="tx2"/>
                  </a:solidFill>
                  <a:latin typeface="+mn-lt"/>
                </a:rPr>
                <a:t> - is the same vector in both frames</a:t>
              </a:r>
              <a:endParaRPr lang="en-US" sz="1400" dirty="0">
                <a:solidFill>
                  <a:schemeClr val="tx2"/>
                </a:solidFill>
                <a:latin typeface="+mn-lt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5952564" y="923365"/>
            <a:ext cx="29224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Calculate components of  </a:t>
            </a:r>
            <a:r>
              <a:rPr lang="en-US" sz="1400" b="1" i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r</a:t>
            </a:r>
            <a:r>
              <a:rPr lang="en-US" sz="14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in the rotated frame.</a:t>
            </a:r>
            <a:endParaRPr lang="en-US" sz="1400" b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grpSp>
        <p:nvGrpSpPr>
          <p:cNvPr id="8" name="Group 40"/>
          <p:cNvGrpSpPr/>
          <p:nvPr/>
        </p:nvGrpSpPr>
        <p:grpSpPr>
          <a:xfrm>
            <a:off x="2597151" y="2289642"/>
            <a:ext cx="2503487" cy="875086"/>
            <a:chOff x="2903538" y="2836489"/>
            <a:chExt cx="2503487" cy="875086"/>
          </a:xfrm>
        </p:grpSpPr>
        <p:graphicFrame>
          <p:nvGraphicFramePr>
            <p:cNvPr id="23" name="Object 22"/>
            <p:cNvGraphicFramePr>
              <a:graphicFrameLocks noChangeAspect="1"/>
            </p:cNvGraphicFramePr>
            <p:nvPr/>
          </p:nvGraphicFramePr>
          <p:xfrm>
            <a:off x="2922494" y="2836489"/>
            <a:ext cx="2474259" cy="381840"/>
          </p:xfrm>
          <a:graphic>
            <a:graphicData uri="http://schemas.openxmlformats.org/presentationml/2006/ole">
              <p:oleObj spid="_x0000_s285698" name="Equation" r:id="rId5" imgW="1396800" imgH="228600" progId="Equation.DSMT4">
                <p:embed/>
              </p:oleObj>
            </a:graphicData>
          </a:graphic>
        </p:graphicFrame>
        <p:graphicFrame>
          <p:nvGraphicFramePr>
            <p:cNvPr id="38" name="Object 37"/>
            <p:cNvGraphicFramePr>
              <a:graphicFrameLocks noChangeAspect="1"/>
            </p:cNvGraphicFramePr>
            <p:nvPr/>
          </p:nvGraphicFramePr>
          <p:xfrm>
            <a:off x="2903538" y="3328988"/>
            <a:ext cx="2503487" cy="382587"/>
          </p:xfrm>
          <a:graphic>
            <a:graphicData uri="http://schemas.openxmlformats.org/presentationml/2006/ole">
              <p:oleObj spid="_x0000_s285699" name="Equation" r:id="rId6" imgW="1498320" imgH="228600" progId="Equation.DSMT4">
                <p:embed/>
              </p:oleObj>
            </a:graphicData>
          </a:graphic>
        </p:graphicFrame>
      </p:grpSp>
      <p:graphicFrame>
        <p:nvGraphicFramePr>
          <p:cNvPr id="42" name="Object 41"/>
          <p:cNvGraphicFramePr>
            <a:graphicFrameLocks noChangeAspect="1"/>
          </p:cNvGraphicFramePr>
          <p:nvPr/>
        </p:nvGraphicFramePr>
        <p:xfrm>
          <a:off x="2076450" y="3233738"/>
          <a:ext cx="3013075" cy="738187"/>
        </p:xfrm>
        <a:graphic>
          <a:graphicData uri="http://schemas.openxmlformats.org/presentationml/2006/ole">
            <p:oleObj spid="_x0000_s285700" name="Equation" r:id="rId7" imgW="1866600" imgH="457200" progId="Equation.DSMT4">
              <p:embed/>
            </p:oleObj>
          </a:graphicData>
        </a:graphic>
      </p:graphicFrame>
      <p:graphicFrame>
        <p:nvGraphicFramePr>
          <p:cNvPr id="51" name="Object 50"/>
          <p:cNvGraphicFramePr>
            <a:graphicFrameLocks noChangeAspect="1"/>
          </p:cNvGraphicFramePr>
          <p:nvPr/>
        </p:nvGraphicFramePr>
        <p:xfrm>
          <a:off x="5523475" y="4316133"/>
          <a:ext cx="2024808" cy="930769"/>
        </p:xfrm>
        <a:graphic>
          <a:graphicData uri="http://schemas.openxmlformats.org/presentationml/2006/ole">
            <p:oleObj spid="_x0000_s285702" name="Equation" r:id="rId8" imgW="1549080" imgH="711000" progId="Equation.DSMT4">
              <p:embed/>
            </p:oleObj>
          </a:graphicData>
        </a:graphic>
      </p:graphicFrame>
      <p:sp>
        <p:nvSpPr>
          <p:cNvPr id="52" name="TextBox 51"/>
          <p:cNvSpPr txBox="1"/>
          <p:nvPr/>
        </p:nvSpPr>
        <p:spPr>
          <a:xfrm>
            <a:off x="5298141" y="3866117"/>
            <a:ext cx="2922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Three axis case</a:t>
            </a:r>
            <a:endParaRPr lang="en-US" sz="1800" b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grpSp>
        <p:nvGrpSpPr>
          <p:cNvPr id="14" name="Group 62"/>
          <p:cNvGrpSpPr/>
          <p:nvPr/>
        </p:nvGrpSpPr>
        <p:grpSpPr>
          <a:xfrm>
            <a:off x="134471" y="3857154"/>
            <a:ext cx="4329953" cy="2597434"/>
            <a:chOff x="134471" y="3857154"/>
            <a:chExt cx="4329953" cy="2597434"/>
          </a:xfrm>
        </p:grpSpPr>
        <p:sp>
          <p:nvSpPr>
            <p:cNvPr id="43" name="TextBox 42"/>
            <p:cNvSpPr txBox="1"/>
            <p:nvPr/>
          </p:nvSpPr>
          <p:spPr>
            <a:xfrm>
              <a:off x="215153" y="3857154"/>
              <a:ext cx="29224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b="1" dirty="0" smtClean="0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</a:rPr>
                <a:t>Key properties of DCM</a:t>
              </a:r>
              <a:endParaRPr lang="en-US" sz="18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endParaRPr>
            </a:p>
          </p:txBody>
        </p:sp>
        <p:graphicFrame>
          <p:nvGraphicFramePr>
            <p:cNvPr id="44" name="Object 43"/>
            <p:cNvGraphicFramePr>
              <a:graphicFrameLocks noChangeAspect="1"/>
            </p:cNvGraphicFramePr>
            <p:nvPr/>
          </p:nvGraphicFramePr>
          <p:xfrm>
            <a:off x="573088" y="4387850"/>
            <a:ext cx="3821112" cy="2047875"/>
          </p:xfrm>
          <a:graphic>
            <a:graphicData uri="http://schemas.openxmlformats.org/presentationml/2006/ole">
              <p:oleObj spid="_x0000_s285701" name="Equation" r:id="rId9" imgW="3124080" imgH="1676160" progId="Equation.DSMT4">
                <p:embed/>
              </p:oleObj>
            </a:graphicData>
          </a:graphic>
        </p:graphicFrame>
        <p:cxnSp>
          <p:nvCxnSpPr>
            <p:cNvPr id="48" name="Straight Connector 47"/>
            <p:cNvCxnSpPr/>
            <p:nvPr/>
          </p:nvCxnSpPr>
          <p:spPr>
            <a:xfrm>
              <a:off x="349623" y="4939554"/>
              <a:ext cx="400722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>
              <a:off x="349623" y="5235389"/>
              <a:ext cx="400722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>
              <a:off x="358588" y="5844989"/>
              <a:ext cx="400722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/>
            <p:cNvSpPr txBox="1"/>
            <p:nvPr/>
          </p:nvSpPr>
          <p:spPr>
            <a:xfrm>
              <a:off x="134472" y="4519981"/>
              <a:ext cx="4661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</a:rPr>
                <a:t>A.</a:t>
              </a:r>
              <a:endParaRPr lang="en-US" sz="14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143436" y="4932358"/>
              <a:ext cx="4661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</a:rPr>
                <a:t>B.</a:t>
              </a:r>
              <a:endParaRPr lang="en-US" sz="14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143436" y="5380593"/>
              <a:ext cx="4661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</a:rPr>
                <a:t>C.</a:t>
              </a:r>
              <a:endParaRPr lang="en-US" sz="14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143436" y="5990194"/>
              <a:ext cx="4661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</a:rPr>
                <a:t>D.</a:t>
              </a:r>
              <a:endParaRPr lang="en-US" sz="14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endParaRP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134471" y="4276165"/>
              <a:ext cx="4329953" cy="2178423"/>
            </a:xfrm>
            <a:prstGeom prst="rect">
              <a:avLst/>
            </a:prstGeom>
            <a:noFill/>
            <a:ln>
              <a:solidFill>
                <a:srgbClr val="0000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8" name="Straight Connector 57"/>
            <p:cNvCxnSpPr/>
            <p:nvPr/>
          </p:nvCxnSpPr>
          <p:spPr>
            <a:xfrm rot="5400000" flipH="1" flipV="1">
              <a:off x="-452716" y="5401236"/>
              <a:ext cx="190948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Straight Connector 22"/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7" name="Object 3"/>
          <p:cNvGraphicFramePr>
            <a:graphicFrameLocks noChangeAspect="1"/>
          </p:cNvGraphicFramePr>
          <p:nvPr/>
        </p:nvGraphicFramePr>
        <p:xfrm>
          <a:off x="1908455" y="5120902"/>
          <a:ext cx="5005387" cy="1314450"/>
        </p:xfrm>
        <a:graphic>
          <a:graphicData uri="http://schemas.openxmlformats.org/presentationml/2006/ole">
            <p:oleObj spid="_x0000_s286725" name="Equation" r:id="rId4" imgW="3682800" imgH="965160" progId="Equation.DSMT4">
              <p:embed/>
            </p:oleObj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9270" y="0"/>
            <a:ext cx="8229600" cy="11430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900" b="1" dirty="0">
                <a:solidFill>
                  <a:srgbClr val="0033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Three Angle </a:t>
            </a:r>
            <a:r>
              <a:rPr lang="en-US" sz="2900" b="1" dirty="0" smtClean="0">
                <a:solidFill>
                  <a:srgbClr val="0033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Rotation</a:t>
            </a:r>
            <a:endParaRPr lang="en-US" sz="2900" b="1" dirty="0">
              <a:solidFill>
                <a:srgbClr val="003399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A0C0C3-14B2-4753-BD16-EA6A00561C7F}" type="datetime1">
              <a:rPr lang="en-US" smtClean="0">
                <a:latin typeface="+mn-lt"/>
              </a:rPr>
              <a:pPr/>
              <a:t>7/19/2011</a:t>
            </a:fld>
            <a:endParaRPr lang="en-US">
              <a:latin typeface="+mn-lt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latin typeface="+mn-lt"/>
              </a:rPr>
              <a:t>ME4821</a:t>
            </a:r>
            <a:endParaRPr lang="en-US">
              <a:latin typeface="+mn-l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44356-AB08-4378-A104-C8F6131D5AC1}" type="slidenum">
              <a:rPr lang="en-US" smtClean="0">
                <a:latin typeface="+mn-lt"/>
              </a:rPr>
              <a:pPr/>
              <a:t>11</a:t>
            </a:fld>
            <a:endParaRPr lang="en-US">
              <a:latin typeface="+mn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500223" y="771538"/>
            <a:ext cx="29224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Observations</a:t>
            </a:r>
            <a:endParaRPr lang="en-US" sz="1400" b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09600" y="782257"/>
            <a:ext cx="23666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Rotation 1 (</a:t>
            </a:r>
            <a:r>
              <a:rPr lang="en-US" sz="1400" b="1" dirty="0" err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RHCartesian</a:t>
            </a:r>
            <a:r>
              <a:rPr lang="en-US" sz="14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)</a:t>
            </a:r>
            <a:endParaRPr lang="en-US" sz="1400" b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09600" y="2082139"/>
            <a:ext cx="13984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Rotation 2</a:t>
            </a:r>
            <a:endParaRPr lang="en-US" sz="1400" b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09600" y="3462145"/>
            <a:ext cx="13984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Rotation 3</a:t>
            </a:r>
            <a:endParaRPr lang="en-US" sz="1400" b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09600" y="4833746"/>
            <a:ext cx="42134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Combining the sequence into a single rotation matrix</a:t>
            </a:r>
            <a:endParaRPr lang="en-US" sz="1400" b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18566" y="5423266"/>
            <a:ext cx="9502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results in</a:t>
            </a:r>
            <a:endParaRPr lang="en-US" sz="1400" b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graphicFrame>
        <p:nvGraphicFramePr>
          <p:cNvPr id="91139" name="Object 3"/>
          <p:cNvGraphicFramePr>
            <a:graphicFrameLocks noChangeAspect="1"/>
          </p:cNvGraphicFramePr>
          <p:nvPr/>
        </p:nvGraphicFramePr>
        <p:xfrm>
          <a:off x="609601" y="1025433"/>
          <a:ext cx="2764536" cy="1017866"/>
        </p:xfrm>
        <a:graphic>
          <a:graphicData uri="http://schemas.openxmlformats.org/presentationml/2006/ole">
            <p:oleObj spid="_x0000_s286722" name="Equation" r:id="rId5" imgW="2006280" imgH="736560" progId="Equation.DSMT4">
              <p:embed/>
            </p:oleObj>
          </a:graphicData>
        </a:graphic>
      </p:graphicFrame>
      <p:graphicFrame>
        <p:nvGraphicFramePr>
          <p:cNvPr id="15" name="Object 3"/>
          <p:cNvGraphicFramePr>
            <a:graphicFrameLocks noChangeAspect="1"/>
          </p:cNvGraphicFramePr>
          <p:nvPr/>
        </p:nvGraphicFramePr>
        <p:xfrm>
          <a:off x="644525" y="2379664"/>
          <a:ext cx="2747899" cy="1037712"/>
        </p:xfrm>
        <a:graphic>
          <a:graphicData uri="http://schemas.openxmlformats.org/presentationml/2006/ole">
            <p:oleObj spid="_x0000_s286723" name="Equation" r:id="rId6" imgW="1955520" imgH="736560" progId="Equation.DSMT4">
              <p:embed/>
            </p:oleObj>
          </a:graphicData>
        </a:graphic>
      </p:graphicFrame>
      <p:graphicFrame>
        <p:nvGraphicFramePr>
          <p:cNvPr id="16" name="Object 3"/>
          <p:cNvGraphicFramePr>
            <a:graphicFrameLocks noChangeAspect="1"/>
          </p:cNvGraphicFramePr>
          <p:nvPr/>
        </p:nvGraphicFramePr>
        <p:xfrm>
          <a:off x="600075" y="3751264"/>
          <a:ext cx="2792349" cy="1021290"/>
        </p:xfrm>
        <a:graphic>
          <a:graphicData uri="http://schemas.openxmlformats.org/presentationml/2006/ole">
            <p:oleObj spid="_x0000_s286724" name="Equation" r:id="rId7" imgW="2019240" imgH="736560" progId="Equation.DSMT4">
              <p:embed/>
            </p:oleObj>
          </a:graphicData>
        </a:graphic>
      </p:graphicFrame>
      <p:pic>
        <p:nvPicPr>
          <p:cNvPr id="91143" name="Picture 7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451224" y="985198"/>
            <a:ext cx="1470400" cy="1194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1144" name="Picture 8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3451224" y="2325071"/>
            <a:ext cx="1589507" cy="11980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1145" name="Picture 9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3451225" y="3529846"/>
            <a:ext cx="1542116" cy="1343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" name="TextBox 21"/>
          <p:cNvSpPr txBox="1"/>
          <p:nvPr/>
        </p:nvSpPr>
        <p:spPr>
          <a:xfrm>
            <a:off x="5307106" y="1008062"/>
            <a:ext cx="3544286" cy="4001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en-US" sz="1600" dirty="0" smtClean="0">
                <a:solidFill>
                  <a:schemeClr val="tx2"/>
                </a:solidFill>
                <a:latin typeface="+mn-lt"/>
              </a:rPr>
              <a:t> The transformed vector components along the axis of rotation remain unchanged with the rotation about that axis; elements of </a:t>
            </a:r>
            <a:r>
              <a:rPr lang="en-US" sz="1600" i="1" dirty="0">
                <a:latin typeface="+mn-lt"/>
              </a:rPr>
              <a:t>DCM</a:t>
            </a:r>
            <a:r>
              <a:rPr lang="en-US" sz="1600" dirty="0" smtClean="0">
                <a:solidFill>
                  <a:schemeClr val="tx2"/>
                </a:solidFill>
                <a:latin typeface="+mn-lt"/>
              </a:rPr>
              <a:t> r/c are either </a:t>
            </a:r>
            <a:r>
              <a:rPr lang="en-US" sz="1600" i="1" dirty="0">
                <a:latin typeface="+mn-lt"/>
              </a:rPr>
              <a:t>0</a:t>
            </a:r>
            <a:r>
              <a:rPr lang="en-US" sz="1600" dirty="0" smtClean="0">
                <a:solidFill>
                  <a:schemeClr val="tx2"/>
                </a:solidFill>
                <a:latin typeface="+mn-lt"/>
              </a:rPr>
              <a:t> or</a:t>
            </a:r>
            <a:r>
              <a:rPr lang="en-US" sz="1600" i="1" dirty="0">
                <a:latin typeface="+mn-lt"/>
              </a:rPr>
              <a:t>1</a:t>
            </a:r>
            <a:r>
              <a:rPr lang="en-US" sz="1600" dirty="0" smtClean="0">
                <a:solidFill>
                  <a:schemeClr val="tx2"/>
                </a:solidFill>
                <a:latin typeface="+mn-lt"/>
              </a:rPr>
              <a:t>.</a:t>
            </a:r>
          </a:p>
          <a:p>
            <a:pPr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en-US" sz="1600" dirty="0" smtClean="0">
                <a:solidFill>
                  <a:schemeClr val="tx2"/>
                </a:solidFill>
                <a:latin typeface="+mn-lt"/>
              </a:rPr>
              <a:t> The remaining element of </a:t>
            </a:r>
            <a:r>
              <a:rPr lang="en-US" sz="1600" i="1" dirty="0">
                <a:latin typeface="+mn-lt"/>
              </a:rPr>
              <a:t>DCM</a:t>
            </a:r>
            <a:r>
              <a:rPr lang="en-US" sz="1600" dirty="0" smtClean="0">
                <a:solidFill>
                  <a:schemeClr val="tx2"/>
                </a:solidFill>
                <a:latin typeface="+mn-lt"/>
              </a:rPr>
              <a:t> are either </a:t>
            </a:r>
            <a:r>
              <a:rPr lang="en-US" sz="1600" i="1" dirty="0">
                <a:latin typeface="+mn-lt"/>
              </a:rPr>
              <a:t>sin() </a:t>
            </a:r>
            <a:r>
              <a:rPr lang="en-US" sz="1600" dirty="0" smtClean="0">
                <a:solidFill>
                  <a:schemeClr val="tx2"/>
                </a:solidFill>
                <a:latin typeface="+mn-lt"/>
              </a:rPr>
              <a:t>or </a:t>
            </a:r>
            <a:r>
              <a:rPr lang="en-US" sz="1600" i="1" dirty="0" err="1">
                <a:latin typeface="+mn-lt"/>
              </a:rPr>
              <a:t>cos</a:t>
            </a:r>
            <a:r>
              <a:rPr lang="en-US" sz="1600" i="1" dirty="0">
                <a:latin typeface="+mn-lt"/>
              </a:rPr>
              <a:t>() </a:t>
            </a:r>
            <a:r>
              <a:rPr lang="en-US" sz="1600" dirty="0" smtClean="0">
                <a:solidFill>
                  <a:schemeClr val="tx2"/>
                </a:solidFill>
                <a:latin typeface="+mn-lt"/>
              </a:rPr>
              <a:t>of the angle of rotation .</a:t>
            </a:r>
          </a:p>
          <a:p>
            <a:pPr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  <a:latin typeface="+mn-lt"/>
              </a:rPr>
              <a:t> </a:t>
            </a:r>
            <a:r>
              <a:rPr lang="en-US" sz="1600" i="1" dirty="0" err="1">
                <a:latin typeface="+mn-lt"/>
              </a:rPr>
              <a:t>cos</a:t>
            </a:r>
            <a:r>
              <a:rPr lang="en-US" sz="1600" i="1" dirty="0">
                <a:latin typeface="+mn-lt"/>
              </a:rPr>
              <a:t>()</a:t>
            </a:r>
            <a:r>
              <a:rPr lang="en-US" sz="1600" dirty="0" smtClean="0">
                <a:solidFill>
                  <a:schemeClr val="tx2"/>
                </a:solidFill>
                <a:latin typeface="+mn-lt"/>
              </a:rPr>
              <a:t> elements are on the diagonal with </a:t>
            </a:r>
            <a:r>
              <a:rPr lang="en-US" sz="1600" i="1" dirty="0">
                <a:latin typeface="+mn-lt"/>
              </a:rPr>
              <a:t>sin() </a:t>
            </a:r>
            <a:r>
              <a:rPr lang="en-US" sz="1600" dirty="0" smtClean="0">
                <a:solidFill>
                  <a:schemeClr val="tx2"/>
                </a:solidFill>
                <a:latin typeface="+mn-lt"/>
              </a:rPr>
              <a:t>elements on off-diagonal.</a:t>
            </a:r>
          </a:p>
          <a:p>
            <a:pPr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  <a:latin typeface="+mn-lt"/>
              </a:rPr>
              <a:t> </a:t>
            </a:r>
            <a:r>
              <a:rPr lang="en-US" sz="1600" dirty="0" smtClean="0">
                <a:solidFill>
                  <a:schemeClr val="tx2"/>
                </a:solidFill>
                <a:latin typeface="+mn-lt"/>
              </a:rPr>
              <a:t>Negative </a:t>
            </a:r>
            <a:r>
              <a:rPr lang="en-US" sz="1600" i="1" dirty="0" smtClean="0">
                <a:latin typeface="+mn-lt"/>
              </a:rPr>
              <a:t>sin() </a:t>
            </a:r>
            <a:r>
              <a:rPr lang="en-US" sz="1600" dirty="0" smtClean="0">
                <a:solidFill>
                  <a:schemeClr val="tx2"/>
                </a:solidFill>
                <a:latin typeface="+mn-lt"/>
              </a:rPr>
              <a:t>components corresponds to the component rotated “outside” of the quadrant formed by the original frames.</a:t>
            </a:r>
            <a:endParaRPr lang="en-US" sz="1600" dirty="0">
              <a:solidFill>
                <a:schemeClr val="tx2"/>
              </a:solidFill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236" y="0"/>
            <a:ext cx="8229600" cy="11430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900" b="1" dirty="0">
                <a:solidFill>
                  <a:srgbClr val="00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Derivative of a Rotation Matrix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A0C0C3-14B2-4753-BD16-EA6A00561C7F}" type="datetime1">
              <a:rPr lang="en-US" smtClean="0"/>
              <a:pPr/>
              <a:t>7/19/2011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ME4821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44356-AB08-4378-A104-C8F6131D5AC1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58588" y="1008063"/>
            <a:ext cx="80503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</a:rPr>
              <a:t>One of the key question </a:t>
            </a:r>
            <a:r>
              <a:rPr lang="en-US" sz="1600" dirty="0" smtClean="0">
                <a:solidFill>
                  <a:schemeClr val="tx2"/>
                </a:solidFill>
              </a:rPr>
              <a:t>is </a:t>
            </a:r>
            <a:r>
              <a:rPr lang="en-US" sz="1600" dirty="0">
                <a:solidFill>
                  <a:schemeClr val="tx2"/>
                </a:solidFill>
              </a:rPr>
              <a:t>to </a:t>
            </a:r>
            <a:r>
              <a:rPr lang="en-US" sz="1600" dirty="0" smtClean="0">
                <a:solidFill>
                  <a:schemeClr val="tx2"/>
                </a:solidFill>
              </a:rPr>
              <a:t>determine the </a:t>
            </a:r>
            <a:r>
              <a:rPr lang="en-US" sz="1600" dirty="0">
                <a:solidFill>
                  <a:schemeClr val="tx2"/>
                </a:solidFill>
              </a:rPr>
              <a:t>dynamics of the </a:t>
            </a:r>
            <a:r>
              <a:rPr lang="en-US" sz="1600" dirty="0" smtClean="0">
                <a:solidFill>
                  <a:schemeClr val="tx2"/>
                </a:solidFill>
              </a:rPr>
              <a:t>state. </a:t>
            </a:r>
            <a:r>
              <a:rPr lang="en-US" sz="1600" dirty="0">
                <a:solidFill>
                  <a:schemeClr val="tx2"/>
                </a:solidFill>
              </a:rPr>
              <a:t>This involves calculating the derivative of the rotation matrix</a:t>
            </a:r>
            <a:r>
              <a:rPr lang="en-US" dirty="0" smtClean="0"/>
              <a:t>.</a:t>
            </a:r>
            <a:endParaRPr lang="en-US" dirty="0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/>
        </p:nvGraphicFramePr>
        <p:xfrm>
          <a:off x="2174875" y="1770063"/>
          <a:ext cx="5222875" cy="3725862"/>
        </p:xfrm>
        <a:graphic>
          <a:graphicData uri="http://schemas.openxmlformats.org/presentationml/2006/ole">
            <p:oleObj spid="_x0000_s287746" name="Equation" r:id="rId4" imgW="3416040" imgH="2438280" progId="Equation.DSMT4">
              <p:embed/>
            </p:oleObj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349624" y="5593976"/>
            <a:ext cx="80503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2"/>
                </a:solidFill>
              </a:rPr>
              <a:t>The last equation allows expressing the time derivative of </a:t>
            </a:r>
            <a:r>
              <a:rPr lang="en-US" sz="1600" i="1" dirty="0" smtClean="0"/>
              <a:t>R(t)</a:t>
            </a:r>
            <a:r>
              <a:rPr lang="en-US" sz="1600" dirty="0" smtClean="0">
                <a:solidFill>
                  <a:schemeClr val="tx2"/>
                </a:solidFill>
              </a:rPr>
              <a:t> as a function of </a:t>
            </a:r>
            <a:r>
              <a:rPr lang="en-US" sz="1600" i="1" dirty="0"/>
              <a:t>R(t)</a:t>
            </a:r>
            <a:r>
              <a:rPr lang="en-US" sz="1600" dirty="0" smtClean="0">
                <a:solidFill>
                  <a:schemeClr val="tx2"/>
                </a:solidFill>
              </a:rPr>
              <a:t> itself.</a:t>
            </a:r>
            <a:endParaRPr lang="en-US" dirty="0"/>
          </a:p>
        </p:txBody>
      </p:sp>
      <p:sp>
        <p:nvSpPr>
          <p:cNvPr id="11" name="Arc 10"/>
          <p:cNvSpPr/>
          <p:nvPr/>
        </p:nvSpPr>
        <p:spPr>
          <a:xfrm flipH="1">
            <a:off x="1784837" y="2672861"/>
            <a:ext cx="492369" cy="1151793"/>
          </a:xfrm>
          <a:prstGeom prst="arc">
            <a:avLst>
              <a:gd name="adj1" fmla="val 15964778"/>
              <a:gd name="adj2" fmla="val 5461380"/>
            </a:avLst>
          </a:prstGeom>
          <a:ln w="15875">
            <a:solidFill>
              <a:schemeClr val="tx2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/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688"/>
            <a:ext cx="8229600" cy="11430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900" b="1" dirty="0">
                <a:solidFill>
                  <a:srgbClr val="00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What is </a:t>
            </a:r>
            <a:r>
              <a:rPr lang="en-US" sz="2900" b="1" dirty="0" smtClean="0">
                <a:solidFill>
                  <a:srgbClr val="00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the Skew-Symmetric </a:t>
            </a:r>
            <a:r>
              <a:rPr lang="en-US" sz="2900" b="1" dirty="0">
                <a:solidFill>
                  <a:srgbClr val="00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Operator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A0C0C3-14B2-4753-BD16-EA6A00561C7F}" type="datetime1">
              <a:rPr lang="en-US" smtClean="0"/>
              <a:pPr/>
              <a:t>7/19/2011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ME4821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44356-AB08-4378-A104-C8F6131D5AC1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85763" y="838786"/>
            <a:ext cx="80503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2"/>
                </a:solidFill>
              </a:rPr>
              <a:t>Consider an elementary rotation with respect to </a:t>
            </a:r>
            <a:r>
              <a:rPr lang="en-US" sz="1600" i="1" dirty="0" smtClean="0"/>
              <a:t>z-axis</a:t>
            </a:r>
            <a:r>
              <a:rPr lang="en-US" sz="1600" dirty="0" smtClean="0">
                <a:solidFill>
                  <a:schemeClr val="tx2"/>
                </a:solidFill>
              </a:rPr>
              <a:t>:</a:t>
            </a:r>
            <a:endParaRPr lang="en-US" dirty="0"/>
          </a:p>
        </p:txBody>
      </p:sp>
      <p:graphicFrame>
        <p:nvGraphicFramePr>
          <p:cNvPr id="93186" name="Object 2"/>
          <p:cNvGraphicFramePr>
            <a:graphicFrameLocks noChangeAspect="1"/>
          </p:cNvGraphicFramePr>
          <p:nvPr/>
        </p:nvGraphicFramePr>
        <p:xfrm>
          <a:off x="1012254" y="1274255"/>
          <a:ext cx="7839323" cy="2318003"/>
        </p:xfrm>
        <a:graphic>
          <a:graphicData uri="http://schemas.openxmlformats.org/presentationml/2006/ole">
            <p:oleObj spid="_x0000_s288770" name="Equation" r:id="rId4" imgW="5727600" imgH="1688760" progId="Equation.DSMT4">
              <p:embed/>
            </p:oleObj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483299" y="3633216"/>
            <a:ext cx="80503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2"/>
                </a:solidFill>
              </a:rPr>
              <a:t>For a general 3-angles rotation sequence:</a:t>
            </a:r>
            <a:endParaRPr lang="en-US" dirty="0"/>
          </a:p>
        </p:txBody>
      </p:sp>
      <p:graphicFrame>
        <p:nvGraphicFramePr>
          <p:cNvPr id="10" name="Object 2"/>
          <p:cNvGraphicFramePr>
            <a:graphicFrameLocks noChangeAspect="1"/>
          </p:cNvGraphicFramePr>
          <p:nvPr/>
        </p:nvGraphicFramePr>
        <p:xfrm>
          <a:off x="2435140" y="4390024"/>
          <a:ext cx="4606925" cy="1008063"/>
        </p:xfrm>
        <a:graphic>
          <a:graphicData uri="http://schemas.openxmlformats.org/presentationml/2006/ole">
            <p:oleObj spid="_x0000_s288771" name="Equation" r:id="rId5" imgW="3733560" imgH="812520" progId="Equation.DSMT4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Straight Connector 27"/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763" y="0"/>
            <a:ext cx="8229600" cy="11430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900" b="1" dirty="0">
                <a:solidFill>
                  <a:srgbClr val="00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Derivative of </a:t>
            </a:r>
            <a:r>
              <a:rPr lang="en-US" sz="2900" b="1" dirty="0" smtClean="0">
                <a:solidFill>
                  <a:srgbClr val="00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a DCM</a:t>
            </a:r>
            <a:endParaRPr lang="en-US" sz="2900" b="1" dirty="0">
              <a:solidFill>
                <a:srgbClr val="003399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A0C0C3-14B2-4753-BD16-EA6A00561C7F}" type="datetime1">
              <a:rPr lang="en-US" smtClean="0"/>
              <a:pPr/>
              <a:t>7/19/2011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ME4821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44356-AB08-4378-A104-C8F6131D5AC1}" type="slidenum">
              <a:rPr lang="en-US" smtClean="0"/>
              <a:pPr/>
              <a:t>14</a:t>
            </a:fld>
            <a:endParaRPr lang="en-US"/>
          </a:p>
        </p:txBody>
      </p:sp>
      <p:graphicFrame>
        <p:nvGraphicFramePr>
          <p:cNvPr id="94210" name="Object 2"/>
          <p:cNvGraphicFramePr>
            <a:graphicFrameLocks noChangeAspect="1"/>
          </p:cNvGraphicFramePr>
          <p:nvPr/>
        </p:nvGraphicFramePr>
        <p:xfrm>
          <a:off x="2592388" y="1449388"/>
          <a:ext cx="5830887" cy="2279650"/>
        </p:xfrm>
        <a:graphic>
          <a:graphicData uri="http://schemas.openxmlformats.org/presentationml/2006/ole">
            <p:oleObj spid="_x0000_s289794" name="Equation" r:id="rId4" imgW="3708360" imgH="1447560" progId="Equation.DSMT4">
              <p:embed/>
            </p:oleObj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385763" y="838786"/>
            <a:ext cx="80503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2"/>
                </a:solidFill>
              </a:rPr>
              <a:t>Consider small rotations from one frame to another using infinitely small angles; keep first order terms  and neglect any higher order terms: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85763" y="3743355"/>
            <a:ext cx="80503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1600" dirty="0" smtClean="0">
                <a:solidFill>
                  <a:schemeClr val="tx2"/>
                </a:solidFill>
              </a:rPr>
              <a:t> Small rotations are completely decupled and the order of small rotations does not matter!</a:t>
            </a:r>
            <a:endParaRPr lang="en-US" dirty="0"/>
          </a:p>
        </p:txBody>
      </p:sp>
      <p:graphicFrame>
        <p:nvGraphicFramePr>
          <p:cNvPr id="94211" name="Object 3"/>
          <p:cNvGraphicFramePr>
            <a:graphicFrameLocks noChangeAspect="1"/>
          </p:cNvGraphicFramePr>
          <p:nvPr/>
        </p:nvGraphicFramePr>
        <p:xfrm>
          <a:off x="385763" y="1543985"/>
          <a:ext cx="2186849" cy="1860952"/>
        </p:xfrm>
        <a:graphic>
          <a:graphicData uri="http://schemas.openxmlformats.org/presentationml/2006/ole">
            <p:oleObj spid="_x0000_s289795" name="Photo Editor Photo" r:id="rId5" imgW="4657143" imgH="3962953" progId="">
              <p:embed/>
            </p:oleObj>
          </a:graphicData>
        </a:graphic>
      </p:graphicFrame>
      <p:graphicFrame>
        <p:nvGraphicFramePr>
          <p:cNvPr id="11" name="Object 5"/>
          <p:cNvGraphicFramePr>
            <a:graphicFrameLocks noChangeAspect="1"/>
          </p:cNvGraphicFramePr>
          <p:nvPr/>
        </p:nvGraphicFramePr>
        <p:xfrm>
          <a:off x="5898776" y="5209621"/>
          <a:ext cx="1845117" cy="536761"/>
        </p:xfrm>
        <a:graphic>
          <a:graphicData uri="http://schemas.openxmlformats.org/presentationml/2006/ole">
            <p:oleObj spid="_x0000_s289796" name="Equation" r:id="rId6" imgW="698400" imgH="203040" progId="Equation.3">
              <p:embed/>
            </p:oleObj>
          </a:graphicData>
        </a:graphic>
      </p:graphicFrame>
      <p:graphicFrame>
        <p:nvGraphicFramePr>
          <p:cNvPr id="12" name="Object 6"/>
          <p:cNvGraphicFramePr>
            <a:graphicFrameLocks noChangeAspect="1"/>
          </p:cNvGraphicFramePr>
          <p:nvPr/>
        </p:nvGraphicFramePr>
        <p:xfrm>
          <a:off x="1354138" y="5208500"/>
          <a:ext cx="2473791" cy="539160"/>
        </p:xfrm>
        <a:graphic>
          <a:graphicData uri="http://schemas.openxmlformats.org/presentationml/2006/ole">
            <p:oleObj spid="_x0000_s289797" name="Equation" r:id="rId7" imgW="990360" imgH="215640" progId="Equation.3">
              <p:embed/>
            </p:oleObj>
          </a:graphicData>
        </a:graphic>
      </p:graphicFrame>
      <p:graphicFrame>
        <p:nvGraphicFramePr>
          <p:cNvPr id="13" name="Object 7"/>
          <p:cNvGraphicFramePr>
            <a:graphicFrameLocks noChangeAspect="1"/>
          </p:cNvGraphicFramePr>
          <p:nvPr/>
        </p:nvGraphicFramePr>
        <p:xfrm>
          <a:off x="2438400" y="4219575"/>
          <a:ext cx="4227513" cy="563563"/>
        </p:xfrm>
        <a:graphic>
          <a:graphicData uri="http://schemas.openxmlformats.org/presentationml/2006/ole">
            <p:oleObj spid="_x0000_s289798" name="Equation" r:id="rId8" imgW="2095200" imgH="279360" progId="Equation.DSMT4">
              <p:embed/>
            </p:oleObj>
          </a:graphicData>
        </a:graphic>
      </p:graphicFrame>
      <p:cxnSp>
        <p:nvCxnSpPr>
          <p:cNvPr id="14" name="AutoShape 9"/>
          <p:cNvCxnSpPr>
            <a:cxnSpLocks noChangeShapeType="1"/>
          </p:cNvCxnSpPr>
          <p:nvPr/>
        </p:nvCxnSpPr>
        <p:spPr bwMode="auto">
          <a:xfrm rot="10800000" flipV="1">
            <a:off x="1362636" y="4509247"/>
            <a:ext cx="1075765" cy="986118"/>
          </a:xfrm>
          <a:prstGeom prst="bentConnector3">
            <a:avLst>
              <a:gd name="adj1" fmla="val 129167"/>
            </a:avLst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</p:cxnSp>
      <p:cxnSp>
        <p:nvCxnSpPr>
          <p:cNvPr id="15" name="AutoShape 10"/>
          <p:cNvCxnSpPr>
            <a:cxnSpLocks noChangeShapeType="1"/>
          </p:cNvCxnSpPr>
          <p:nvPr/>
        </p:nvCxnSpPr>
        <p:spPr bwMode="auto">
          <a:xfrm>
            <a:off x="6669741" y="4500282"/>
            <a:ext cx="1075765" cy="1004047"/>
          </a:xfrm>
          <a:prstGeom prst="bentConnector3">
            <a:avLst>
              <a:gd name="adj1" fmla="val 141667"/>
            </a:avLst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</p:cxnSp>
      <p:sp>
        <p:nvSpPr>
          <p:cNvPr id="21" name="TextBox 20"/>
          <p:cNvSpPr txBox="1"/>
          <p:nvPr/>
        </p:nvSpPr>
        <p:spPr>
          <a:xfrm>
            <a:off x="1757363" y="5787314"/>
            <a:ext cx="17209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1600" dirty="0" smtClean="0">
                <a:solidFill>
                  <a:schemeClr val="tx2"/>
                </a:solidFill>
              </a:rPr>
              <a:t> general solution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5970775" y="5796278"/>
            <a:ext cx="17209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1600" dirty="0" smtClean="0">
                <a:solidFill>
                  <a:schemeClr val="tx2"/>
                </a:solidFill>
              </a:rPr>
              <a:t> DCM derivative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3514446" y="4792225"/>
            <a:ext cx="23395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1600" dirty="0" smtClean="0">
                <a:solidFill>
                  <a:schemeClr val="tx2"/>
                </a:solidFill>
              </a:rPr>
              <a:t> first order expansion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/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202" name="Rectangle 1026"/>
          <p:cNvSpPr>
            <a:spLocks noGrp="1" noChangeArrowheads="1"/>
          </p:cNvSpPr>
          <p:nvPr>
            <p:ph type="title"/>
          </p:nvPr>
        </p:nvSpPr>
        <p:spPr>
          <a:xfrm>
            <a:off x="0" y="52388"/>
            <a:ext cx="9140825" cy="9144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900" b="1" dirty="0">
                <a:solidFill>
                  <a:srgbClr val="00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Transformation of Angular Velocities</a:t>
            </a:r>
          </a:p>
        </p:txBody>
      </p:sp>
      <p:sp>
        <p:nvSpPr>
          <p:cNvPr id="1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B3A95-6350-4CDC-BBDD-7929B26351E8}" type="datetime1">
              <a:rPr lang="en-US" smtClean="0"/>
              <a:pPr/>
              <a:t>7/19/2011</a:t>
            </a:fld>
            <a:endParaRPr lang="en-US" dirty="0"/>
          </a:p>
        </p:txBody>
      </p:sp>
      <p:sp>
        <p:nvSpPr>
          <p:cNvPr id="1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ME4821</a:t>
            </a:r>
            <a:endParaRPr lang="en-US" dirty="0"/>
          </a:p>
        </p:txBody>
      </p:sp>
      <p:sp>
        <p:nvSpPr>
          <p:cNvPr id="1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0DBE3-13FD-4B3A-AE71-595AEB1376CC}" type="slidenum">
              <a:rPr lang="en-US"/>
              <a:pPr/>
              <a:t>15</a:t>
            </a:fld>
            <a:endParaRPr lang="en-US" dirty="0"/>
          </a:p>
        </p:txBody>
      </p:sp>
      <p:sp>
        <p:nvSpPr>
          <p:cNvPr id="51216" name="Rectangle 1040"/>
          <p:cNvSpPr>
            <a:spLocks noChangeArrowheads="1"/>
          </p:cNvSpPr>
          <p:nvPr/>
        </p:nvSpPr>
        <p:spPr bwMode="auto">
          <a:xfrm>
            <a:off x="301625" y="4532313"/>
            <a:ext cx="8467725" cy="180498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graphicFrame>
        <p:nvGraphicFramePr>
          <p:cNvPr id="51207" name="Object 1031"/>
          <p:cNvGraphicFramePr>
            <a:graphicFrameLocks noChangeAspect="1"/>
          </p:cNvGraphicFramePr>
          <p:nvPr/>
        </p:nvGraphicFramePr>
        <p:xfrm>
          <a:off x="1773238" y="1368425"/>
          <a:ext cx="1203325" cy="1690688"/>
        </p:xfrm>
        <a:graphic>
          <a:graphicData uri="http://schemas.openxmlformats.org/presentationml/2006/ole">
            <p:oleObj spid="_x0000_s291842" name="Photo Editor Photo" r:id="rId4" imgW="1504762" imgH="2114845" progId="">
              <p:embed/>
            </p:oleObj>
          </a:graphicData>
        </a:graphic>
      </p:graphicFrame>
      <p:graphicFrame>
        <p:nvGraphicFramePr>
          <p:cNvPr id="51208" name="Object 1032"/>
          <p:cNvGraphicFramePr>
            <a:graphicFrameLocks noChangeAspect="1"/>
          </p:cNvGraphicFramePr>
          <p:nvPr/>
        </p:nvGraphicFramePr>
        <p:xfrm>
          <a:off x="4252913" y="1558925"/>
          <a:ext cx="1081087" cy="1455738"/>
        </p:xfrm>
        <a:graphic>
          <a:graphicData uri="http://schemas.openxmlformats.org/presentationml/2006/ole">
            <p:oleObj spid="_x0000_s291843" name="Photo Editor Photo" r:id="rId5" imgW="1352381" imgH="1819529" progId="">
              <p:embed/>
            </p:oleObj>
          </a:graphicData>
        </a:graphic>
      </p:graphicFrame>
      <p:graphicFrame>
        <p:nvGraphicFramePr>
          <p:cNvPr id="51209" name="Object 1033"/>
          <p:cNvGraphicFramePr>
            <a:graphicFrameLocks noChangeAspect="1"/>
          </p:cNvGraphicFramePr>
          <p:nvPr/>
        </p:nvGraphicFramePr>
        <p:xfrm>
          <a:off x="6610350" y="1573213"/>
          <a:ext cx="1271588" cy="1789112"/>
        </p:xfrm>
        <a:graphic>
          <a:graphicData uri="http://schemas.openxmlformats.org/presentationml/2006/ole">
            <p:oleObj spid="_x0000_s291844" name="Photo Editor Photo" r:id="rId6" imgW="1657581" imgH="2333333" progId="">
              <p:embed/>
            </p:oleObj>
          </a:graphicData>
        </a:graphic>
      </p:graphicFrame>
      <p:graphicFrame>
        <p:nvGraphicFramePr>
          <p:cNvPr id="51211" name="Object 1035"/>
          <p:cNvGraphicFramePr>
            <a:graphicFrameLocks noChangeAspect="1"/>
          </p:cNvGraphicFramePr>
          <p:nvPr/>
        </p:nvGraphicFramePr>
        <p:xfrm>
          <a:off x="3454307" y="1008063"/>
          <a:ext cx="1888658" cy="499939"/>
        </p:xfrm>
        <a:graphic>
          <a:graphicData uri="http://schemas.openxmlformats.org/presentationml/2006/ole">
            <p:oleObj spid="_x0000_s291845" name="Equation" r:id="rId7" imgW="863280" imgH="228600" progId="Equation.DSMT4">
              <p:embed/>
            </p:oleObj>
          </a:graphicData>
        </a:graphic>
      </p:graphicFrame>
      <p:graphicFrame>
        <p:nvGraphicFramePr>
          <p:cNvPr id="51206" name="Object 1030"/>
          <p:cNvGraphicFramePr>
            <a:graphicFrameLocks noChangeAspect="1"/>
          </p:cNvGraphicFramePr>
          <p:nvPr/>
        </p:nvGraphicFramePr>
        <p:xfrm>
          <a:off x="2449513" y="3154363"/>
          <a:ext cx="4241800" cy="1309687"/>
        </p:xfrm>
        <a:graphic>
          <a:graphicData uri="http://schemas.openxmlformats.org/presentationml/2006/ole">
            <p:oleObj spid="_x0000_s291846" name="Equation" r:id="rId8" imgW="1930320" imgH="596880" progId="Equation.3">
              <p:embed/>
            </p:oleObj>
          </a:graphicData>
        </a:graphic>
      </p:graphicFrame>
      <p:graphicFrame>
        <p:nvGraphicFramePr>
          <p:cNvPr id="51218" name="Object 1042"/>
          <p:cNvGraphicFramePr>
            <a:graphicFrameLocks noChangeAspect="1"/>
          </p:cNvGraphicFramePr>
          <p:nvPr/>
        </p:nvGraphicFramePr>
        <p:xfrm>
          <a:off x="1809750" y="1865313"/>
          <a:ext cx="279400" cy="379412"/>
        </p:xfrm>
        <a:graphic>
          <a:graphicData uri="http://schemas.openxmlformats.org/presentationml/2006/ole">
            <p:oleObj spid="_x0000_s291847" name="Equation" r:id="rId9" imgW="139680" imgH="190440" progId="Equation.3">
              <p:embed/>
            </p:oleObj>
          </a:graphicData>
        </a:graphic>
      </p:graphicFrame>
      <p:graphicFrame>
        <p:nvGraphicFramePr>
          <p:cNvPr id="51219" name="Object 1043"/>
          <p:cNvGraphicFramePr>
            <a:graphicFrameLocks noChangeAspect="1"/>
          </p:cNvGraphicFramePr>
          <p:nvPr/>
        </p:nvGraphicFramePr>
        <p:xfrm>
          <a:off x="4424363" y="1825625"/>
          <a:ext cx="227012" cy="381000"/>
        </p:xfrm>
        <a:graphic>
          <a:graphicData uri="http://schemas.openxmlformats.org/presentationml/2006/ole">
            <p:oleObj spid="_x0000_s291848" name="Equation" r:id="rId10" imgW="114120" imgH="190440" progId="Equation.3">
              <p:embed/>
            </p:oleObj>
          </a:graphicData>
        </a:graphic>
      </p:graphicFrame>
      <p:graphicFrame>
        <p:nvGraphicFramePr>
          <p:cNvPr id="51220" name="Object 1044"/>
          <p:cNvGraphicFramePr>
            <a:graphicFrameLocks noChangeAspect="1"/>
          </p:cNvGraphicFramePr>
          <p:nvPr/>
        </p:nvGraphicFramePr>
        <p:xfrm>
          <a:off x="6496050" y="2598738"/>
          <a:ext cx="254000" cy="379412"/>
        </p:xfrm>
        <a:graphic>
          <a:graphicData uri="http://schemas.openxmlformats.org/presentationml/2006/ole">
            <p:oleObj spid="_x0000_s291849" name="Equation" r:id="rId11" imgW="126720" imgH="190440" progId="Equation.3">
              <p:embed/>
            </p:oleObj>
          </a:graphicData>
        </a:graphic>
      </p:graphicFrame>
      <p:sp>
        <p:nvSpPr>
          <p:cNvPr id="51221" name="Line 1045"/>
          <p:cNvSpPr>
            <a:spLocks noChangeShapeType="1"/>
          </p:cNvSpPr>
          <p:nvPr/>
        </p:nvSpPr>
        <p:spPr bwMode="auto">
          <a:xfrm flipH="1" flipV="1">
            <a:off x="2192338" y="1901825"/>
            <a:ext cx="0" cy="511175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dirty="0"/>
          </a:p>
        </p:txBody>
      </p:sp>
      <p:sp>
        <p:nvSpPr>
          <p:cNvPr id="51222" name="Line 1046"/>
          <p:cNvSpPr>
            <a:spLocks noChangeShapeType="1"/>
          </p:cNvSpPr>
          <p:nvPr/>
        </p:nvSpPr>
        <p:spPr bwMode="auto">
          <a:xfrm flipV="1">
            <a:off x="4329113" y="2259013"/>
            <a:ext cx="419100" cy="106362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dirty="0"/>
          </a:p>
        </p:txBody>
      </p:sp>
      <p:sp>
        <p:nvSpPr>
          <p:cNvPr id="51223" name="Line 1047"/>
          <p:cNvSpPr>
            <a:spLocks noChangeShapeType="1"/>
          </p:cNvSpPr>
          <p:nvPr/>
        </p:nvSpPr>
        <p:spPr bwMode="auto">
          <a:xfrm>
            <a:off x="6811963" y="2384425"/>
            <a:ext cx="38100" cy="488950"/>
          </a:xfrm>
          <a:prstGeom prst="line">
            <a:avLst/>
          </a:prstGeom>
          <a:noFill/>
          <a:ln w="38100">
            <a:solidFill>
              <a:srgbClr val="00FF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dirty="0"/>
          </a:p>
        </p:txBody>
      </p:sp>
      <p:graphicFrame>
        <p:nvGraphicFramePr>
          <p:cNvPr id="20" name="Object 19"/>
          <p:cNvGraphicFramePr>
            <a:graphicFrameLocks noChangeAspect="1"/>
          </p:cNvGraphicFramePr>
          <p:nvPr/>
        </p:nvGraphicFramePr>
        <p:xfrm>
          <a:off x="663669" y="4881189"/>
          <a:ext cx="3585602" cy="1160657"/>
        </p:xfrm>
        <a:graphic>
          <a:graphicData uri="http://schemas.openxmlformats.org/presentationml/2006/ole">
            <p:oleObj spid="_x0000_s291850" name="Equation" r:id="rId12" imgW="2197080" imgH="711000" progId="Equation.DSMT4">
              <p:embed/>
            </p:oleObj>
          </a:graphicData>
        </a:graphic>
      </p:graphicFrame>
      <p:graphicFrame>
        <p:nvGraphicFramePr>
          <p:cNvPr id="21" name="Object 20"/>
          <p:cNvGraphicFramePr>
            <a:graphicFrameLocks noChangeAspect="1"/>
          </p:cNvGraphicFramePr>
          <p:nvPr/>
        </p:nvGraphicFramePr>
        <p:xfrm>
          <a:off x="5027613" y="4670425"/>
          <a:ext cx="3560762" cy="1541463"/>
        </p:xfrm>
        <a:graphic>
          <a:graphicData uri="http://schemas.openxmlformats.org/presentationml/2006/ole">
            <p:oleObj spid="_x0000_s291851" name="Equation" r:id="rId13" imgW="2463480" imgH="1066680" progId="Equation.DSMT4">
              <p:embed/>
            </p:oleObj>
          </a:graphicData>
        </a:graphic>
      </p:graphicFrame>
      <p:sp>
        <p:nvSpPr>
          <p:cNvPr id="23" name="Rectangle 22"/>
          <p:cNvSpPr/>
          <p:nvPr/>
        </p:nvSpPr>
        <p:spPr>
          <a:xfrm>
            <a:off x="6436660" y="4634753"/>
            <a:ext cx="510988" cy="609600"/>
          </a:xfrm>
          <a:prstGeom prst="rect">
            <a:avLst/>
          </a:prstGeom>
          <a:noFill/>
          <a:ln cmpd="sng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7584142" y="4652683"/>
            <a:ext cx="510988" cy="609600"/>
          </a:xfrm>
          <a:prstGeom prst="rect">
            <a:avLst/>
          </a:prstGeom>
          <a:noFill/>
          <a:ln cmpd="sng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6445625" y="5611907"/>
            <a:ext cx="510988" cy="609600"/>
          </a:xfrm>
          <a:prstGeom prst="rect">
            <a:avLst/>
          </a:prstGeom>
          <a:noFill/>
          <a:ln cmpd="sng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7584142" y="5602942"/>
            <a:ext cx="510988" cy="609600"/>
          </a:xfrm>
          <a:prstGeom prst="rect">
            <a:avLst/>
          </a:prstGeom>
          <a:noFill/>
          <a:ln cmpd="sng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6759668" y="4164702"/>
            <a:ext cx="15416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1600" dirty="0" smtClean="0">
                <a:solidFill>
                  <a:srgbClr val="FF0000"/>
                </a:solidFill>
              </a:rPr>
              <a:t>! Gimbal lock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28" name="Picture 5" descr="L-1"/>
          <p:cNvPicPr>
            <a:picLocks noChangeAspect="1" noChangeArrowheads="1"/>
          </p:cNvPicPr>
          <p:nvPr/>
        </p:nvPicPr>
        <p:blipFill>
          <a:blip r:embed="rId14" cstate="print">
            <a:grayscl/>
            <a:biLevel thresh="50000"/>
          </a:blip>
          <a:srcRect/>
          <a:stretch>
            <a:fillRect/>
          </a:stretch>
        </p:blipFill>
        <p:spPr bwMode="auto">
          <a:xfrm>
            <a:off x="7203142" y="3101788"/>
            <a:ext cx="1481356" cy="112058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2592B-ADBD-4F7C-AAA8-9BE8E5312ECA}" type="datetime1">
              <a:rPr lang="en-US"/>
              <a:pPr/>
              <a:t>7/19/2011</a:t>
            </a:fld>
            <a:endParaRPr lang="en-US"/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MAE 4821</a:t>
            </a:r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08190-806E-4A0A-8743-355959897040}" type="slidenum">
              <a:rPr lang="en-US"/>
              <a:pPr/>
              <a:t>16</a:t>
            </a:fld>
            <a:endParaRPr lang="en-US"/>
          </a:p>
        </p:txBody>
      </p:sp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52388"/>
            <a:ext cx="9140825" cy="914400"/>
          </a:xfrm>
        </p:spPr>
        <p:txBody>
          <a:bodyPr>
            <a:normAutofit/>
          </a:bodyPr>
          <a:lstStyle/>
          <a:p>
            <a:pPr algn="ctr"/>
            <a:r>
              <a:rPr lang="en-US" sz="2800" dirty="0" smtClean="0">
                <a:solidFill>
                  <a:srgbClr val="0033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ECI </a:t>
            </a:r>
            <a:r>
              <a:rPr lang="en-US" sz="2800" dirty="0">
                <a:solidFill>
                  <a:srgbClr val="0033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2 ECEF</a:t>
            </a:r>
          </a:p>
        </p:txBody>
      </p:sp>
      <p:graphicFrame>
        <p:nvGraphicFramePr>
          <p:cNvPr id="52231" name="Object 7"/>
          <p:cNvGraphicFramePr>
            <a:graphicFrameLocks noChangeAspect="1"/>
          </p:cNvGraphicFramePr>
          <p:nvPr/>
        </p:nvGraphicFramePr>
        <p:xfrm>
          <a:off x="152587" y="1656789"/>
          <a:ext cx="4281488" cy="3967163"/>
        </p:xfrm>
        <a:graphic>
          <a:graphicData uri="http://schemas.openxmlformats.org/presentationml/2006/ole">
            <p:oleObj spid="_x0000_s276482" name="Photo Editor Photo" r:id="rId3" imgW="5057143" imgH="4686954" progId="">
              <p:embed/>
            </p:oleObj>
          </a:graphicData>
        </a:graphic>
      </p:graphicFrame>
      <p:graphicFrame>
        <p:nvGraphicFramePr>
          <p:cNvPr id="52232" name="Object 8"/>
          <p:cNvGraphicFramePr>
            <a:graphicFrameLocks noChangeAspect="1"/>
          </p:cNvGraphicFramePr>
          <p:nvPr/>
        </p:nvGraphicFramePr>
        <p:xfrm>
          <a:off x="4659313" y="1655763"/>
          <a:ext cx="3994150" cy="630237"/>
        </p:xfrm>
        <a:graphic>
          <a:graphicData uri="http://schemas.openxmlformats.org/presentationml/2006/ole">
            <p:oleObj spid="_x0000_s276483" name="Equation" r:id="rId4" imgW="2501640" imgH="393480" progId="Equation.3">
              <p:embed/>
            </p:oleObj>
          </a:graphicData>
        </a:graphic>
      </p:graphicFrame>
      <p:sp>
        <p:nvSpPr>
          <p:cNvPr id="52233" name="Text Box 9"/>
          <p:cNvSpPr txBox="1">
            <a:spLocks noChangeArrowheads="1"/>
          </p:cNvSpPr>
          <p:nvPr/>
        </p:nvSpPr>
        <p:spPr bwMode="auto">
          <a:xfrm>
            <a:off x="5137150" y="1060450"/>
            <a:ext cx="287642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800" b="1" dirty="0">
                <a:solidFill>
                  <a:srgbClr val="FF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</a:rPr>
              <a:t>Earth Sidereal Rotation Rate</a:t>
            </a:r>
          </a:p>
        </p:txBody>
      </p:sp>
      <p:graphicFrame>
        <p:nvGraphicFramePr>
          <p:cNvPr id="52234" name="Object 10"/>
          <p:cNvGraphicFramePr>
            <a:graphicFrameLocks noChangeAspect="1"/>
          </p:cNvGraphicFramePr>
          <p:nvPr/>
        </p:nvGraphicFramePr>
        <p:xfrm>
          <a:off x="4165600" y="4267200"/>
          <a:ext cx="4978400" cy="1422400"/>
        </p:xfrm>
        <a:graphic>
          <a:graphicData uri="http://schemas.openxmlformats.org/presentationml/2006/ole">
            <p:oleObj spid="_x0000_s276484" name="Equation" r:id="rId5" imgW="2489040" imgH="711000" progId="Equation.3">
              <p:embed/>
            </p:oleObj>
          </a:graphicData>
        </a:graphic>
      </p:graphicFrame>
      <p:graphicFrame>
        <p:nvGraphicFramePr>
          <p:cNvPr id="52235" name="Object 11"/>
          <p:cNvGraphicFramePr>
            <a:graphicFrameLocks noChangeAspect="1"/>
          </p:cNvGraphicFramePr>
          <p:nvPr/>
        </p:nvGraphicFramePr>
        <p:xfrm>
          <a:off x="6070600" y="5772150"/>
          <a:ext cx="1168400" cy="482600"/>
        </p:xfrm>
        <a:graphic>
          <a:graphicData uri="http://schemas.openxmlformats.org/presentationml/2006/ole">
            <p:oleObj spid="_x0000_s276485" name="Equation" r:id="rId6" imgW="583920" imgH="241200" progId="Equation.3">
              <p:embed/>
            </p:oleObj>
          </a:graphicData>
        </a:graphic>
      </p:graphicFrame>
      <p:graphicFrame>
        <p:nvGraphicFramePr>
          <p:cNvPr id="52239" name="Object 15"/>
          <p:cNvGraphicFramePr>
            <a:graphicFrameLocks noChangeAspect="1"/>
          </p:cNvGraphicFramePr>
          <p:nvPr/>
        </p:nvGraphicFramePr>
        <p:xfrm>
          <a:off x="8010525" y="0"/>
          <a:ext cx="1133475" cy="265113"/>
        </p:xfrm>
        <a:graphic>
          <a:graphicData uri="http://schemas.openxmlformats.org/presentationml/2006/ole">
            <p:oleObj spid="_x0000_s276486" name="Equation" r:id="rId7" imgW="761760" imgH="177480" progId="Equation.3">
              <p:embed/>
            </p:oleObj>
          </a:graphicData>
        </a:graphic>
      </p:graphicFrame>
      <p:graphicFrame>
        <p:nvGraphicFramePr>
          <p:cNvPr id="52240" name="Object 16"/>
          <p:cNvGraphicFramePr>
            <a:graphicFrameLocks noChangeAspect="1"/>
          </p:cNvGraphicFramePr>
          <p:nvPr/>
        </p:nvGraphicFramePr>
        <p:xfrm>
          <a:off x="4618038" y="2541588"/>
          <a:ext cx="4075112" cy="630237"/>
        </p:xfrm>
        <a:graphic>
          <a:graphicData uri="http://schemas.openxmlformats.org/presentationml/2006/ole">
            <p:oleObj spid="_x0000_s276487" name="Equation" r:id="rId8" imgW="2552400" imgH="393480" progId="Equation.3">
              <p:embed/>
            </p:oleObj>
          </a:graphicData>
        </a:graphic>
      </p:graphicFrame>
      <p:graphicFrame>
        <p:nvGraphicFramePr>
          <p:cNvPr id="52241" name="Object 17"/>
          <p:cNvGraphicFramePr>
            <a:graphicFrameLocks noChangeAspect="1"/>
          </p:cNvGraphicFramePr>
          <p:nvPr/>
        </p:nvGraphicFramePr>
        <p:xfrm>
          <a:off x="4618038" y="3427413"/>
          <a:ext cx="4075112" cy="630237"/>
        </p:xfrm>
        <a:graphic>
          <a:graphicData uri="http://schemas.openxmlformats.org/presentationml/2006/ole">
            <p:oleObj spid="_x0000_s276488" name="Equation" r:id="rId9" imgW="2552400" imgH="393480" progId="Equation.3">
              <p:embed/>
            </p:oleObj>
          </a:graphicData>
        </a:graphic>
      </p:graphicFrame>
      <p:sp>
        <p:nvSpPr>
          <p:cNvPr id="52242" name="Text Box 18"/>
          <p:cNvSpPr txBox="1">
            <a:spLocks noChangeArrowheads="1"/>
          </p:cNvSpPr>
          <p:nvPr/>
        </p:nvSpPr>
        <p:spPr bwMode="auto">
          <a:xfrm>
            <a:off x="7216775" y="1397000"/>
            <a:ext cx="1487488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r"/>
            <a:r>
              <a:rPr lang="en-US" sz="1200" i="1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GRS-80 and WGS-84</a:t>
            </a:r>
          </a:p>
        </p:txBody>
      </p:sp>
      <p:sp>
        <p:nvSpPr>
          <p:cNvPr id="52243" name="Text Box 19"/>
          <p:cNvSpPr txBox="1">
            <a:spLocks noChangeArrowheads="1"/>
          </p:cNvSpPr>
          <p:nvPr/>
        </p:nvSpPr>
        <p:spPr bwMode="auto">
          <a:xfrm>
            <a:off x="6035675" y="2292350"/>
            <a:ext cx="2668588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r"/>
            <a:r>
              <a:rPr lang="en-US" sz="1200" i="1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GRS-67 and WGS-84 for time definition </a:t>
            </a:r>
          </a:p>
        </p:txBody>
      </p:sp>
      <p:sp>
        <p:nvSpPr>
          <p:cNvPr id="52244" name="Text Box 20"/>
          <p:cNvSpPr txBox="1">
            <a:spLocks noChangeArrowheads="1"/>
          </p:cNvSpPr>
          <p:nvPr/>
        </p:nvSpPr>
        <p:spPr bwMode="auto">
          <a:xfrm>
            <a:off x="5229225" y="3189288"/>
            <a:ext cx="3475038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r"/>
            <a:r>
              <a:rPr lang="en-US" sz="1200" i="1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WGS-84 in </a:t>
            </a:r>
            <a:r>
              <a:rPr lang="en-US" sz="1200" i="1" dirty="0" err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precessing</a:t>
            </a:r>
            <a:r>
              <a:rPr lang="en-US" sz="1200" i="1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frame for satellites application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813FD6-ADF1-4382-BADE-2512042CF539}" type="datetime1">
              <a:rPr lang="en-US"/>
              <a:pPr/>
              <a:t>7/19/2011</a:t>
            </a:fld>
            <a:endParaRPr lang="en-US"/>
          </a:p>
        </p:txBody>
      </p:sp>
      <p:sp>
        <p:nvSpPr>
          <p:cNvPr id="4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MAE 4821</a:t>
            </a:r>
          </a:p>
        </p:txBody>
      </p:sp>
      <p:sp>
        <p:nvSpPr>
          <p:cNvPr id="4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0C131-02F0-4290-AB3B-6C2FA0BDC554}" type="slidenum">
              <a:rPr lang="en-US"/>
              <a:pPr/>
              <a:t>17</a:t>
            </a:fld>
            <a:endParaRPr lang="en-US"/>
          </a:p>
        </p:txBody>
      </p:sp>
      <p:sp>
        <p:nvSpPr>
          <p:cNvPr id="48157" name="Rectangle 29"/>
          <p:cNvSpPr>
            <a:spLocks noChangeArrowheads="1"/>
          </p:cNvSpPr>
          <p:nvPr/>
        </p:nvSpPr>
        <p:spPr bwMode="auto">
          <a:xfrm>
            <a:off x="231775" y="2778125"/>
            <a:ext cx="3708400" cy="3557588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FF99"/>
              </a:gs>
            </a:gsLst>
            <a:lin ang="189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8167" name="Rectangle 39"/>
          <p:cNvSpPr>
            <a:spLocks noChangeArrowheads="1"/>
          </p:cNvSpPr>
          <p:nvPr/>
        </p:nvSpPr>
        <p:spPr bwMode="auto">
          <a:xfrm>
            <a:off x="2035175" y="3005138"/>
            <a:ext cx="1763713" cy="1992312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52388"/>
            <a:ext cx="9140825" cy="9144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600" b="1" dirty="0">
                <a:solidFill>
                  <a:srgbClr val="0033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Earth Model</a:t>
            </a:r>
          </a:p>
        </p:txBody>
      </p:sp>
      <p:graphicFrame>
        <p:nvGraphicFramePr>
          <p:cNvPr id="48136" name="Object 8"/>
          <p:cNvGraphicFramePr>
            <a:graphicFrameLocks noChangeAspect="1"/>
          </p:cNvGraphicFramePr>
          <p:nvPr/>
        </p:nvGraphicFramePr>
        <p:xfrm>
          <a:off x="771525" y="3473450"/>
          <a:ext cx="671513" cy="671513"/>
        </p:xfrm>
        <a:graphic>
          <a:graphicData uri="http://schemas.openxmlformats.org/presentationml/2006/ole">
            <p:oleObj spid="_x0000_s271362" name="Equation" r:id="rId3" imgW="393480" imgH="393480" progId="Equation.DSMT4">
              <p:embed/>
            </p:oleObj>
          </a:graphicData>
        </a:graphic>
      </p:graphicFrame>
      <p:sp>
        <p:nvSpPr>
          <p:cNvPr id="48142" name="Text Box 14"/>
          <p:cNvSpPr txBox="1">
            <a:spLocks noChangeArrowheads="1"/>
          </p:cNvSpPr>
          <p:nvPr/>
        </p:nvSpPr>
        <p:spPr bwMode="auto">
          <a:xfrm>
            <a:off x="427038" y="2998788"/>
            <a:ext cx="13843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sz="1800">
                <a:solidFill>
                  <a:srgbClr val="FF0000"/>
                </a:solidFill>
              </a:rPr>
              <a:t>flattening (0)</a:t>
            </a:r>
          </a:p>
        </p:txBody>
      </p:sp>
      <p:sp>
        <p:nvSpPr>
          <p:cNvPr id="48145" name="Text Box 17"/>
          <p:cNvSpPr txBox="1">
            <a:spLocks noChangeArrowheads="1"/>
          </p:cNvSpPr>
          <p:nvPr/>
        </p:nvSpPr>
        <p:spPr bwMode="auto">
          <a:xfrm>
            <a:off x="2130425" y="2998788"/>
            <a:ext cx="15748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sz="1800">
                <a:solidFill>
                  <a:srgbClr val="FF0000"/>
                </a:solidFill>
              </a:rPr>
              <a:t>eccentricity (0)</a:t>
            </a:r>
          </a:p>
        </p:txBody>
      </p:sp>
      <p:graphicFrame>
        <p:nvGraphicFramePr>
          <p:cNvPr id="48146" name="Object 18"/>
          <p:cNvGraphicFramePr>
            <a:graphicFrameLocks noChangeAspect="1"/>
          </p:cNvGraphicFramePr>
          <p:nvPr/>
        </p:nvGraphicFramePr>
        <p:xfrm>
          <a:off x="2151063" y="3224213"/>
          <a:ext cx="1533525" cy="1016000"/>
        </p:xfrm>
        <a:graphic>
          <a:graphicData uri="http://schemas.openxmlformats.org/presentationml/2006/ole">
            <p:oleObj spid="_x0000_s271363" name="Equation" r:id="rId4" imgW="901440" imgH="596880" progId="Equation.3">
              <p:embed/>
            </p:oleObj>
          </a:graphicData>
        </a:graphic>
      </p:graphicFrame>
      <p:sp>
        <p:nvSpPr>
          <p:cNvPr id="48147" name="Text Box 19"/>
          <p:cNvSpPr txBox="1">
            <a:spLocks noChangeArrowheads="1"/>
          </p:cNvSpPr>
          <p:nvPr/>
        </p:nvSpPr>
        <p:spPr bwMode="auto">
          <a:xfrm>
            <a:off x="403225" y="5099050"/>
            <a:ext cx="1433513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sz="1800">
                <a:solidFill>
                  <a:srgbClr val="FF0000"/>
                </a:solidFill>
              </a:rPr>
              <a:t>ellipticity (</a:t>
            </a:r>
            <a:r>
              <a:rPr lang="en-US" sz="1800">
                <a:solidFill>
                  <a:srgbClr val="FF0000"/>
                </a:solidFill>
                <a:cs typeface="Times New Roman" pitchFamily="18" charset="0"/>
              </a:rPr>
              <a:t>∞</a:t>
            </a:r>
            <a:r>
              <a:rPr lang="en-US" sz="1800">
                <a:solidFill>
                  <a:srgbClr val="FF0000"/>
                </a:solidFill>
              </a:rPr>
              <a:t>)</a:t>
            </a:r>
          </a:p>
        </p:txBody>
      </p:sp>
      <p:graphicFrame>
        <p:nvGraphicFramePr>
          <p:cNvPr id="48148" name="Object 20"/>
          <p:cNvGraphicFramePr>
            <a:graphicFrameLocks noChangeAspect="1"/>
          </p:cNvGraphicFramePr>
          <p:nvPr/>
        </p:nvGraphicFramePr>
        <p:xfrm>
          <a:off x="596900" y="5421313"/>
          <a:ext cx="985838" cy="696912"/>
        </p:xfrm>
        <a:graphic>
          <a:graphicData uri="http://schemas.openxmlformats.org/presentationml/2006/ole">
            <p:oleObj spid="_x0000_s271364" name="Equation" r:id="rId5" imgW="647640" imgH="457200" progId="Equation.DSMT4">
              <p:embed/>
            </p:oleObj>
          </a:graphicData>
        </a:graphic>
      </p:graphicFrame>
      <p:graphicFrame>
        <p:nvGraphicFramePr>
          <p:cNvPr id="48150" name="Object 22"/>
          <p:cNvGraphicFramePr>
            <a:graphicFrameLocks noChangeAspect="1"/>
          </p:cNvGraphicFramePr>
          <p:nvPr/>
        </p:nvGraphicFramePr>
        <p:xfrm>
          <a:off x="2184400" y="4194175"/>
          <a:ext cx="1466850" cy="800100"/>
        </p:xfrm>
        <a:graphic>
          <a:graphicData uri="http://schemas.openxmlformats.org/presentationml/2006/ole">
            <p:oleObj spid="_x0000_s271365" name="Equation" r:id="rId6" imgW="863280" imgH="469800" progId="Equation.3">
              <p:embed/>
            </p:oleObj>
          </a:graphicData>
        </a:graphic>
      </p:graphicFrame>
      <p:graphicFrame>
        <p:nvGraphicFramePr>
          <p:cNvPr id="48166" name="Object 38"/>
          <p:cNvGraphicFramePr>
            <a:graphicFrameLocks noChangeAspect="1"/>
          </p:cNvGraphicFramePr>
          <p:nvPr/>
        </p:nvGraphicFramePr>
        <p:xfrm>
          <a:off x="4168775" y="1728320"/>
          <a:ext cx="4781550" cy="4622800"/>
        </p:xfrm>
        <a:graphic>
          <a:graphicData uri="http://schemas.openxmlformats.org/presentationml/2006/ole">
            <p:oleObj spid="_x0000_s271366" name="Worksheet" r:id="rId7" imgW="3991094" imgH="3857673" progId="Excel.Sheet.8">
              <p:embed/>
            </p:oleObj>
          </a:graphicData>
        </a:graphic>
      </p:graphicFrame>
      <p:sp>
        <p:nvSpPr>
          <p:cNvPr id="48168" name="Rectangle 40"/>
          <p:cNvSpPr>
            <a:spLocks noChangeArrowheads="1"/>
          </p:cNvSpPr>
          <p:nvPr/>
        </p:nvSpPr>
        <p:spPr bwMode="auto">
          <a:xfrm>
            <a:off x="2033588" y="5099050"/>
            <a:ext cx="1766887" cy="110331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8169" name="Text Box 41"/>
          <p:cNvSpPr txBox="1">
            <a:spLocks noChangeArrowheads="1"/>
          </p:cNvSpPr>
          <p:nvPr/>
        </p:nvSpPr>
        <p:spPr bwMode="auto">
          <a:xfrm>
            <a:off x="1968500" y="5099050"/>
            <a:ext cx="18986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sz="1800">
                <a:solidFill>
                  <a:srgbClr val="FF0000"/>
                </a:solidFill>
              </a:rPr>
              <a:t>2</a:t>
            </a:r>
            <a:r>
              <a:rPr lang="en-US" sz="1800" baseline="30000">
                <a:solidFill>
                  <a:srgbClr val="FF0000"/>
                </a:solidFill>
              </a:rPr>
              <a:t>nd</a:t>
            </a:r>
            <a:r>
              <a:rPr lang="en-US" sz="1800">
                <a:solidFill>
                  <a:srgbClr val="FF0000"/>
                </a:solidFill>
              </a:rPr>
              <a:t> eccentricity (0)</a:t>
            </a:r>
          </a:p>
        </p:txBody>
      </p:sp>
      <p:graphicFrame>
        <p:nvGraphicFramePr>
          <p:cNvPr id="48170" name="Object 42"/>
          <p:cNvGraphicFramePr>
            <a:graphicFrameLocks noChangeAspect="1"/>
          </p:cNvGraphicFramePr>
          <p:nvPr/>
        </p:nvGraphicFramePr>
        <p:xfrm>
          <a:off x="2465388" y="5443538"/>
          <a:ext cx="906462" cy="755650"/>
        </p:xfrm>
        <a:graphic>
          <a:graphicData uri="http://schemas.openxmlformats.org/presentationml/2006/ole">
            <p:oleObj spid="_x0000_s271367" name="Equation" r:id="rId8" imgW="533160" imgH="444240" progId="Equation.3">
              <p:embed/>
            </p:oleObj>
          </a:graphicData>
        </a:graphic>
      </p:graphicFrame>
      <p:grpSp>
        <p:nvGrpSpPr>
          <p:cNvPr id="2" name="Group 70"/>
          <p:cNvGrpSpPr>
            <a:grpSpLocks/>
          </p:cNvGrpSpPr>
          <p:nvPr/>
        </p:nvGrpSpPr>
        <p:grpSpPr bwMode="auto">
          <a:xfrm>
            <a:off x="338138" y="741363"/>
            <a:ext cx="3619500" cy="2082800"/>
            <a:chOff x="139" y="415"/>
            <a:chExt cx="2280" cy="1312"/>
          </a:xfrm>
        </p:grpSpPr>
        <p:graphicFrame>
          <p:nvGraphicFramePr>
            <p:cNvPr id="48172" name="Object 44"/>
            <p:cNvGraphicFramePr>
              <a:graphicFrameLocks noChangeAspect="1"/>
            </p:cNvGraphicFramePr>
            <p:nvPr/>
          </p:nvGraphicFramePr>
          <p:xfrm>
            <a:off x="139" y="739"/>
            <a:ext cx="150" cy="218"/>
          </p:xfrm>
          <a:graphic>
            <a:graphicData uri="http://schemas.openxmlformats.org/presentationml/2006/ole">
              <p:oleObj spid="_x0000_s271368" name="Equation" r:id="rId9" imgW="139680" imgH="203040" progId="Equation.3">
                <p:embed/>
              </p:oleObj>
            </a:graphicData>
          </a:graphic>
        </p:graphicFrame>
        <p:graphicFrame>
          <p:nvGraphicFramePr>
            <p:cNvPr id="48173" name="Object 45"/>
            <p:cNvGraphicFramePr>
              <a:graphicFrameLocks noChangeAspect="1"/>
            </p:cNvGraphicFramePr>
            <p:nvPr/>
          </p:nvGraphicFramePr>
          <p:xfrm>
            <a:off x="1339" y="1522"/>
            <a:ext cx="137" cy="205"/>
          </p:xfrm>
          <a:graphic>
            <a:graphicData uri="http://schemas.openxmlformats.org/presentationml/2006/ole">
              <p:oleObj spid="_x0000_s271369" name="Equation" r:id="rId10" imgW="126720" imgH="190440" progId="Equation.3">
                <p:embed/>
              </p:oleObj>
            </a:graphicData>
          </a:graphic>
        </p:graphicFrame>
        <p:graphicFrame>
          <p:nvGraphicFramePr>
            <p:cNvPr id="48174" name="Object 46"/>
            <p:cNvGraphicFramePr>
              <a:graphicFrameLocks noChangeAspect="1"/>
            </p:cNvGraphicFramePr>
            <p:nvPr/>
          </p:nvGraphicFramePr>
          <p:xfrm>
            <a:off x="1266" y="740"/>
            <a:ext cx="110" cy="123"/>
          </p:xfrm>
          <a:graphic>
            <a:graphicData uri="http://schemas.openxmlformats.org/presentationml/2006/ole">
              <p:oleObj spid="_x0000_s271370" name="Equation" r:id="rId11" imgW="101520" imgH="114120" progId="Equation.3">
                <p:embed/>
              </p:oleObj>
            </a:graphicData>
          </a:graphic>
        </p:graphicFrame>
        <p:graphicFrame>
          <p:nvGraphicFramePr>
            <p:cNvPr id="48175" name="Object 47"/>
            <p:cNvGraphicFramePr>
              <a:graphicFrameLocks noChangeAspect="1"/>
            </p:cNvGraphicFramePr>
            <p:nvPr/>
          </p:nvGraphicFramePr>
          <p:xfrm>
            <a:off x="1619" y="636"/>
            <a:ext cx="123" cy="177"/>
          </p:xfrm>
          <a:graphic>
            <a:graphicData uri="http://schemas.openxmlformats.org/presentationml/2006/ole">
              <p:oleObj spid="_x0000_s271371" name="Equation" r:id="rId12" imgW="114120" imgH="164880" progId="Equation.3">
                <p:embed/>
              </p:oleObj>
            </a:graphicData>
          </a:graphic>
        </p:graphicFrame>
        <p:graphicFrame>
          <p:nvGraphicFramePr>
            <p:cNvPr id="48176" name="Object 48"/>
            <p:cNvGraphicFramePr>
              <a:graphicFrameLocks noChangeAspect="1"/>
            </p:cNvGraphicFramePr>
            <p:nvPr/>
          </p:nvGraphicFramePr>
          <p:xfrm>
            <a:off x="1867" y="547"/>
            <a:ext cx="370" cy="369"/>
          </p:xfrm>
          <a:graphic>
            <a:graphicData uri="http://schemas.openxmlformats.org/presentationml/2006/ole">
              <p:oleObj spid="_x0000_s271372" name="Equation" r:id="rId13" imgW="342720" imgH="342720" progId="Equation.3">
                <p:embed/>
              </p:oleObj>
            </a:graphicData>
          </a:graphic>
        </p:graphicFrame>
        <p:graphicFrame>
          <p:nvGraphicFramePr>
            <p:cNvPr id="48177" name="Object 49"/>
            <p:cNvGraphicFramePr>
              <a:graphicFrameLocks noChangeAspect="1"/>
            </p:cNvGraphicFramePr>
            <p:nvPr/>
          </p:nvGraphicFramePr>
          <p:xfrm>
            <a:off x="846" y="415"/>
            <a:ext cx="136" cy="136"/>
          </p:xfrm>
          <a:graphic>
            <a:graphicData uri="http://schemas.openxmlformats.org/presentationml/2006/ole">
              <p:oleObj spid="_x0000_s271373" name="Equation" r:id="rId14" imgW="114120" imgH="114120" progId="Equation.3">
                <p:embed/>
              </p:oleObj>
            </a:graphicData>
          </a:graphic>
        </p:graphicFrame>
        <p:graphicFrame>
          <p:nvGraphicFramePr>
            <p:cNvPr id="48178" name="Object 50"/>
            <p:cNvGraphicFramePr>
              <a:graphicFrameLocks noChangeAspect="1"/>
            </p:cNvGraphicFramePr>
            <p:nvPr/>
          </p:nvGraphicFramePr>
          <p:xfrm>
            <a:off x="2268" y="969"/>
            <a:ext cx="151" cy="191"/>
          </p:xfrm>
          <a:graphic>
            <a:graphicData uri="http://schemas.openxmlformats.org/presentationml/2006/ole">
              <p:oleObj spid="_x0000_s271374" name="Equation" r:id="rId15" imgW="139680" imgH="177480" progId="Equation.3">
                <p:embed/>
              </p:oleObj>
            </a:graphicData>
          </a:graphic>
        </p:graphicFrame>
        <p:graphicFrame>
          <p:nvGraphicFramePr>
            <p:cNvPr id="48179" name="Object 51"/>
            <p:cNvGraphicFramePr>
              <a:graphicFrameLocks noChangeAspect="1"/>
            </p:cNvGraphicFramePr>
            <p:nvPr/>
          </p:nvGraphicFramePr>
          <p:xfrm>
            <a:off x="1527" y="1045"/>
            <a:ext cx="123" cy="191"/>
          </p:xfrm>
          <a:graphic>
            <a:graphicData uri="http://schemas.openxmlformats.org/presentationml/2006/ole">
              <p:oleObj spid="_x0000_s271375" name="Equation" r:id="rId16" imgW="114120" imgH="177480" progId="Equation.3">
                <p:embed/>
              </p:oleObj>
            </a:graphicData>
          </a:graphic>
        </p:graphicFrame>
        <p:graphicFrame>
          <p:nvGraphicFramePr>
            <p:cNvPr id="48180" name="Object 52"/>
            <p:cNvGraphicFramePr>
              <a:graphicFrameLocks noChangeAspect="1"/>
            </p:cNvGraphicFramePr>
            <p:nvPr/>
          </p:nvGraphicFramePr>
          <p:xfrm>
            <a:off x="1155" y="1032"/>
            <a:ext cx="164" cy="204"/>
          </p:xfrm>
          <a:graphic>
            <a:graphicData uri="http://schemas.openxmlformats.org/presentationml/2006/ole">
              <p:oleObj spid="_x0000_s271376" name="Equation" r:id="rId17" imgW="152280" imgH="190440" progId="Equation.3">
                <p:embed/>
              </p:oleObj>
            </a:graphicData>
          </a:graphic>
        </p:graphicFrame>
        <p:sp>
          <p:nvSpPr>
            <p:cNvPr id="48181" name="Line 53"/>
            <p:cNvSpPr>
              <a:spLocks noChangeShapeType="1"/>
            </p:cNvSpPr>
            <p:nvPr/>
          </p:nvSpPr>
          <p:spPr bwMode="auto">
            <a:xfrm flipH="1">
              <a:off x="297" y="637"/>
              <a:ext cx="0" cy="42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dash"/>
              <a:round/>
              <a:headEnd type="triangle" w="sm" len="sm"/>
              <a:tailEnd type="triangle" w="sm" len="sm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48182" name="Line 54"/>
            <p:cNvSpPr>
              <a:spLocks noChangeShapeType="1"/>
            </p:cNvSpPr>
            <p:nvPr/>
          </p:nvSpPr>
          <p:spPr bwMode="auto">
            <a:xfrm flipH="1">
              <a:off x="1047" y="1551"/>
              <a:ext cx="663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dash"/>
              <a:round/>
              <a:headEnd type="triangle" w="sm" len="sm"/>
              <a:tailEnd type="triangle" w="sm" len="sm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48183" name="Line 55"/>
            <p:cNvSpPr>
              <a:spLocks noChangeShapeType="1"/>
            </p:cNvSpPr>
            <p:nvPr/>
          </p:nvSpPr>
          <p:spPr bwMode="auto">
            <a:xfrm flipH="1">
              <a:off x="171" y="1065"/>
              <a:ext cx="2079" cy="0"/>
            </a:xfrm>
            <a:prstGeom prst="line">
              <a:avLst/>
            </a:prstGeom>
            <a:noFill/>
            <a:ln w="12700">
              <a:solidFill>
                <a:srgbClr val="00FF00"/>
              </a:solidFill>
              <a:round/>
              <a:headEnd type="triangle" w="med" len="med"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48184" name="Line 56"/>
            <p:cNvSpPr>
              <a:spLocks noChangeShapeType="1"/>
            </p:cNvSpPr>
            <p:nvPr/>
          </p:nvSpPr>
          <p:spPr bwMode="auto">
            <a:xfrm>
              <a:off x="1048" y="471"/>
              <a:ext cx="0" cy="1188"/>
            </a:xfrm>
            <a:prstGeom prst="line">
              <a:avLst/>
            </a:prstGeom>
            <a:noFill/>
            <a:ln w="12700">
              <a:solidFill>
                <a:srgbClr val="00FF00"/>
              </a:solidFill>
              <a:round/>
              <a:headEnd type="triangle" w="med" len="med"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48185" name="Oval 57"/>
            <p:cNvSpPr>
              <a:spLocks noChangeArrowheads="1"/>
            </p:cNvSpPr>
            <p:nvPr/>
          </p:nvSpPr>
          <p:spPr bwMode="auto">
            <a:xfrm>
              <a:off x="384" y="635"/>
              <a:ext cx="1329" cy="861"/>
            </a:xfrm>
            <a:prstGeom prst="ellipse">
              <a:avLst/>
            </a:prstGeom>
            <a:noFill/>
            <a:ln w="12700">
              <a:solidFill>
                <a:srgbClr val="8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186" name="Line 58"/>
            <p:cNvSpPr>
              <a:spLocks noChangeShapeType="1"/>
            </p:cNvSpPr>
            <p:nvPr/>
          </p:nvSpPr>
          <p:spPr bwMode="auto">
            <a:xfrm>
              <a:off x="1243" y="560"/>
              <a:ext cx="696" cy="49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48187" name="Line 59"/>
            <p:cNvSpPr>
              <a:spLocks noChangeShapeType="1"/>
            </p:cNvSpPr>
            <p:nvPr/>
          </p:nvSpPr>
          <p:spPr bwMode="auto">
            <a:xfrm rot="-5400000">
              <a:off x="1287" y="690"/>
              <a:ext cx="432" cy="31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oval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48189" name="Line 61"/>
            <p:cNvSpPr>
              <a:spLocks noChangeShapeType="1"/>
            </p:cNvSpPr>
            <p:nvPr/>
          </p:nvSpPr>
          <p:spPr bwMode="auto">
            <a:xfrm flipV="1">
              <a:off x="1053" y="783"/>
              <a:ext cx="489" cy="28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48190" name="Line 62"/>
            <p:cNvSpPr>
              <a:spLocks noChangeShapeType="1"/>
            </p:cNvSpPr>
            <p:nvPr/>
          </p:nvSpPr>
          <p:spPr bwMode="auto">
            <a:xfrm flipV="1">
              <a:off x="1053" y="627"/>
              <a:ext cx="612" cy="435"/>
            </a:xfrm>
            <a:prstGeom prst="line">
              <a:avLst/>
            </a:prstGeom>
            <a:noFill/>
            <a:ln w="9525">
              <a:solidFill>
                <a:srgbClr val="FF00FF"/>
              </a:solidFill>
              <a:round/>
              <a:headEnd/>
              <a:tailEnd type="stealth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48191" name="Arc 63"/>
            <p:cNvSpPr>
              <a:spLocks noChangeAspect="1"/>
            </p:cNvSpPr>
            <p:nvPr/>
          </p:nvSpPr>
          <p:spPr bwMode="auto">
            <a:xfrm>
              <a:off x="1737" y="836"/>
              <a:ext cx="407" cy="231"/>
            </a:xfrm>
            <a:custGeom>
              <a:avLst/>
              <a:gdLst>
                <a:gd name="G0" fmla="+- 16534 0 0"/>
                <a:gd name="G1" fmla="+- 21600 0 0"/>
                <a:gd name="G2" fmla="+- 21600 0 0"/>
                <a:gd name="T0" fmla="*/ 0 w 38131"/>
                <a:gd name="T1" fmla="*/ 7701 h 21600"/>
                <a:gd name="T2" fmla="*/ 38131 w 38131"/>
                <a:gd name="T3" fmla="*/ 21228 h 21600"/>
                <a:gd name="T4" fmla="*/ 16534 w 38131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131" h="21600" fill="none" extrusionOk="0">
                  <a:moveTo>
                    <a:pt x="-1" y="7700"/>
                  </a:moveTo>
                  <a:cubicBezTo>
                    <a:pt x="4104" y="2818"/>
                    <a:pt x="10155" y="-1"/>
                    <a:pt x="16534" y="0"/>
                  </a:cubicBezTo>
                  <a:cubicBezTo>
                    <a:pt x="28318" y="0"/>
                    <a:pt x="37927" y="9445"/>
                    <a:pt x="38130" y="21228"/>
                  </a:cubicBezTo>
                </a:path>
                <a:path w="38131" h="21600" stroke="0" extrusionOk="0">
                  <a:moveTo>
                    <a:pt x="-1" y="7700"/>
                  </a:moveTo>
                  <a:cubicBezTo>
                    <a:pt x="4104" y="2818"/>
                    <a:pt x="10155" y="-1"/>
                    <a:pt x="16534" y="0"/>
                  </a:cubicBezTo>
                  <a:cubicBezTo>
                    <a:pt x="28318" y="0"/>
                    <a:pt x="37927" y="9445"/>
                    <a:pt x="38130" y="21228"/>
                  </a:cubicBezTo>
                  <a:lnTo>
                    <a:pt x="16534" y="2160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prstDash val="dash"/>
              <a:round/>
              <a:headEnd type="triangle" w="sm" len="sm"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193" name="Arc 65"/>
            <p:cNvSpPr>
              <a:spLocks noChangeAspect="1"/>
            </p:cNvSpPr>
            <p:nvPr/>
          </p:nvSpPr>
          <p:spPr bwMode="auto">
            <a:xfrm>
              <a:off x="1346" y="874"/>
              <a:ext cx="230" cy="191"/>
            </a:xfrm>
            <a:custGeom>
              <a:avLst/>
              <a:gdLst>
                <a:gd name="G0" fmla="+- 0 0 0"/>
                <a:gd name="G1" fmla="+- 17889 0 0"/>
                <a:gd name="G2" fmla="+- 21600 0 0"/>
                <a:gd name="T0" fmla="*/ 12106 w 21591"/>
                <a:gd name="T1" fmla="*/ 0 h 17889"/>
                <a:gd name="T2" fmla="*/ 21591 w 21591"/>
                <a:gd name="T3" fmla="*/ 17277 h 17889"/>
                <a:gd name="T4" fmla="*/ 0 w 21591"/>
                <a:gd name="T5" fmla="*/ 17889 h 178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591" h="17889" fill="none" extrusionOk="0">
                  <a:moveTo>
                    <a:pt x="12105" y="0"/>
                  </a:moveTo>
                  <a:cubicBezTo>
                    <a:pt x="17863" y="3896"/>
                    <a:pt x="21394" y="10327"/>
                    <a:pt x="21591" y="17276"/>
                  </a:cubicBezTo>
                </a:path>
                <a:path w="21591" h="17889" stroke="0" extrusionOk="0">
                  <a:moveTo>
                    <a:pt x="12105" y="0"/>
                  </a:moveTo>
                  <a:cubicBezTo>
                    <a:pt x="17863" y="3896"/>
                    <a:pt x="21394" y="10327"/>
                    <a:pt x="21591" y="17276"/>
                  </a:cubicBezTo>
                  <a:lnTo>
                    <a:pt x="0" y="17889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prstDash val="dash"/>
              <a:round/>
              <a:headEnd type="triangle" w="sm" len="sm"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194" name="Rectangle 66"/>
            <p:cNvSpPr>
              <a:spLocks noChangeAspect="1" noChangeArrowheads="1"/>
            </p:cNvSpPr>
            <p:nvPr/>
          </p:nvSpPr>
          <p:spPr bwMode="auto">
            <a:xfrm rot="1948271">
              <a:off x="1560" y="756"/>
              <a:ext cx="40" cy="4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195" name="Arc 67"/>
            <p:cNvSpPr>
              <a:spLocks noChangeAspect="1"/>
            </p:cNvSpPr>
            <p:nvPr/>
          </p:nvSpPr>
          <p:spPr bwMode="auto">
            <a:xfrm>
              <a:off x="1048" y="987"/>
              <a:ext cx="161" cy="81"/>
            </a:xfrm>
            <a:custGeom>
              <a:avLst/>
              <a:gdLst>
                <a:gd name="G0" fmla="+- 0 0 0"/>
                <a:gd name="G1" fmla="+- 10880 0 0"/>
                <a:gd name="G2" fmla="+- 21600 0 0"/>
                <a:gd name="T0" fmla="*/ 18660 w 21596"/>
                <a:gd name="T1" fmla="*/ 0 h 10880"/>
                <a:gd name="T2" fmla="*/ 21596 w 21596"/>
                <a:gd name="T3" fmla="*/ 10477 h 10880"/>
                <a:gd name="T4" fmla="*/ 0 w 21596"/>
                <a:gd name="T5" fmla="*/ 10880 h 108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596" h="10880" fill="none" extrusionOk="0">
                  <a:moveTo>
                    <a:pt x="18659" y="0"/>
                  </a:moveTo>
                  <a:cubicBezTo>
                    <a:pt x="20516" y="3184"/>
                    <a:pt x="21527" y="6791"/>
                    <a:pt x="21596" y="10476"/>
                  </a:cubicBezTo>
                </a:path>
                <a:path w="21596" h="10880" stroke="0" extrusionOk="0">
                  <a:moveTo>
                    <a:pt x="18659" y="0"/>
                  </a:moveTo>
                  <a:cubicBezTo>
                    <a:pt x="20516" y="3184"/>
                    <a:pt x="21527" y="6791"/>
                    <a:pt x="21596" y="10476"/>
                  </a:cubicBezTo>
                  <a:lnTo>
                    <a:pt x="0" y="1088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prstDash val="dash"/>
              <a:round/>
              <a:headEnd type="triangle" w="sm" len="sm"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graphicFrame>
          <p:nvGraphicFramePr>
            <p:cNvPr id="48188" name="Object 60"/>
            <p:cNvGraphicFramePr>
              <a:graphicFrameLocks noChangeAspect="1"/>
            </p:cNvGraphicFramePr>
            <p:nvPr/>
          </p:nvGraphicFramePr>
          <p:xfrm>
            <a:off x="1273" y="880"/>
            <a:ext cx="151" cy="150"/>
          </p:xfrm>
          <a:graphic>
            <a:graphicData uri="http://schemas.openxmlformats.org/presentationml/2006/ole">
              <p:oleObj spid="_x0000_s271377" name="Equation" r:id="rId18" imgW="139680" imgH="139680" progId="Equation.3">
                <p:embed/>
              </p:oleObj>
            </a:graphicData>
          </a:graphic>
        </p:graphicFrame>
        <p:sp>
          <p:nvSpPr>
            <p:cNvPr id="48196" name="Line 68"/>
            <p:cNvSpPr>
              <a:spLocks noChangeShapeType="1"/>
            </p:cNvSpPr>
            <p:nvPr/>
          </p:nvSpPr>
          <p:spPr bwMode="auto">
            <a:xfrm>
              <a:off x="1714" y="1072"/>
              <a:ext cx="0" cy="54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sysDot"/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48197" name="Line 69"/>
            <p:cNvSpPr>
              <a:spLocks noChangeShapeType="1"/>
            </p:cNvSpPr>
            <p:nvPr/>
          </p:nvSpPr>
          <p:spPr bwMode="auto">
            <a:xfrm rot="-5400000">
              <a:off x="612" y="200"/>
              <a:ext cx="0" cy="87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sysDot"/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5" name="Arc 44"/>
          <p:cNvSpPr/>
          <p:nvPr/>
        </p:nvSpPr>
        <p:spPr>
          <a:xfrm rot="2053041">
            <a:off x="1668670" y="943246"/>
            <a:ext cx="227142" cy="232183"/>
          </a:xfrm>
          <a:prstGeom prst="arc">
            <a:avLst>
              <a:gd name="adj1" fmla="val 9070550"/>
              <a:gd name="adj2" fmla="val 19581158"/>
            </a:avLst>
          </a:prstGeom>
          <a:ln>
            <a:solidFill>
              <a:srgbClr val="FF0000"/>
            </a:solidFill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3970" name="Picture 18"/>
          <p:cNvPicPr>
            <a:picLocks noChangeAspect="1" noChangeArrowheads="1"/>
          </p:cNvPicPr>
          <p:nvPr/>
        </p:nvPicPr>
        <p:blipFill>
          <a:blip r:embed="rId19" cstate="print"/>
          <a:srcRect/>
          <a:stretch>
            <a:fillRect/>
          </a:stretch>
        </p:blipFill>
        <p:spPr bwMode="auto">
          <a:xfrm>
            <a:off x="6985186" y="598699"/>
            <a:ext cx="1298201" cy="9970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7" name="TextBox 46"/>
          <p:cNvSpPr txBox="1"/>
          <p:nvPr/>
        </p:nvSpPr>
        <p:spPr>
          <a:xfrm>
            <a:off x="5342964" y="923365"/>
            <a:ext cx="18556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chemeClr val="tx2"/>
                </a:solidFill>
                <a:latin typeface="+mj-lt"/>
              </a:rPr>
              <a:t>Oblate spheroid</a:t>
            </a:r>
            <a:endParaRPr lang="en-US" sz="1800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49" name="Parallelogram 48"/>
          <p:cNvSpPr/>
          <p:nvPr/>
        </p:nvSpPr>
        <p:spPr>
          <a:xfrm rot="11675062" flipH="1">
            <a:off x="6751012" y="605932"/>
            <a:ext cx="1722212" cy="931396"/>
          </a:xfrm>
          <a:prstGeom prst="parallelogram">
            <a:avLst>
              <a:gd name="adj" fmla="val 42222"/>
            </a:avLst>
          </a:prstGeom>
          <a:solidFill>
            <a:schemeClr val="tx2">
              <a:lumMod val="20000"/>
              <a:lumOff val="80000"/>
              <a:alpha val="23000"/>
            </a:schemeClr>
          </a:solidFill>
          <a:ln w="95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A6CDB-9C77-4DF8-89B9-A9FB221420C9}" type="datetime1">
              <a:rPr lang="en-US"/>
              <a:pPr/>
              <a:t>7/19/2011</a:t>
            </a:fld>
            <a:endParaRPr lang="en-US"/>
          </a:p>
        </p:txBody>
      </p:sp>
      <p:sp>
        <p:nvSpPr>
          <p:cNvPr id="42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MAE 4821</a:t>
            </a:r>
          </a:p>
        </p:txBody>
      </p:sp>
      <p:sp>
        <p:nvSpPr>
          <p:cNvPr id="4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44679-6DFD-4281-A7F1-A0E478582D11}" type="slidenum">
              <a:rPr lang="en-US"/>
              <a:pPr/>
              <a:t>18</a:t>
            </a:fld>
            <a:endParaRPr lang="en-US"/>
          </a:p>
        </p:txBody>
      </p:sp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52388"/>
            <a:ext cx="9140825" cy="914400"/>
          </a:xfrm>
        </p:spPr>
        <p:txBody>
          <a:bodyPr>
            <a:normAutofit/>
          </a:bodyPr>
          <a:lstStyle/>
          <a:p>
            <a:pPr algn="ctr"/>
            <a:r>
              <a:rPr lang="en-US" sz="2800" dirty="0">
                <a:solidFill>
                  <a:srgbClr val="0033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Geodetic 2 ECEF Coordinate Transformation</a:t>
            </a:r>
          </a:p>
        </p:txBody>
      </p:sp>
      <p:graphicFrame>
        <p:nvGraphicFramePr>
          <p:cNvPr id="49158" name="Object 6"/>
          <p:cNvGraphicFramePr>
            <a:graphicFrameLocks noChangeAspect="1"/>
          </p:cNvGraphicFramePr>
          <p:nvPr/>
        </p:nvGraphicFramePr>
        <p:xfrm>
          <a:off x="882650" y="866775"/>
          <a:ext cx="1193800" cy="787400"/>
        </p:xfrm>
        <a:graphic>
          <a:graphicData uri="http://schemas.openxmlformats.org/presentationml/2006/ole">
            <p:oleObj spid="_x0000_s272386" name="Equation" r:id="rId3" imgW="596880" imgH="393480" progId="Equation.3">
              <p:embed/>
            </p:oleObj>
          </a:graphicData>
        </a:graphic>
      </p:graphicFrame>
      <p:graphicFrame>
        <p:nvGraphicFramePr>
          <p:cNvPr id="49159" name="Object 7"/>
          <p:cNvGraphicFramePr>
            <a:graphicFrameLocks noChangeAspect="1"/>
          </p:cNvGraphicFramePr>
          <p:nvPr/>
        </p:nvGraphicFramePr>
        <p:xfrm>
          <a:off x="285750" y="2889250"/>
          <a:ext cx="2387600" cy="762000"/>
        </p:xfrm>
        <a:graphic>
          <a:graphicData uri="http://schemas.openxmlformats.org/presentationml/2006/ole">
            <p:oleObj spid="_x0000_s272387" name="Equation" r:id="rId4" imgW="1193760" imgH="380880" progId="Equation.3">
              <p:embed/>
            </p:oleObj>
          </a:graphicData>
        </a:graphic>
      </p:graphicFrame>
      <p:graphicFrame>
        <p:nvGraphicFramePr>
          <p:cNvPr id="49160" name="Object 8"/>
          <p:cNvGraphicFramePr>
            <a:graphicFrameLocks noChangeAspect="1"/>
          </p:cNvGraphicFramePr>
          <p:nvPr/>
        </p:nvGraphicFramePr>
        <p:xfrm>
          <a:off x="654050" y="3903663"/>
          <a:ext cx="1651000" cy="685800"/>
        </p:xfrm>
        <a:graphic>
          <a:graphicData uri="http://schemas.openxmlformats.org/presentationml/2006/ole">
            <p:oleObj spid="_x0000_s272388" name="Equation" r:id="rId5" imgW="825480" imgH="342720" progId="Equation.3">
              <p:embed/>
            </p:oleObj>
          </a:graphicData>
        </a:graphic>
      </p:graphicFrame>
      <p:graphicFrame>
        <p:nvGraphicFramePr>
          <p:cNvPr id="49161" name="Object 9"/>
          <p:cNvGraphicFramePr>
            <a:graphicFrameLocks noChangeAspect="1"/>
          </p:cNvGraphicFramePr>
          <p:nvPr/>
        </p:nvGraphicFramePr>
        <p:xfrm>
          <a:off x="958850" y="5464175"/>
          <a:ext cx="1041400" cy="685800"/>
        </p:xfrm>
        <a:graphic>
          <a:graphicData uri="http://schemas.openxmlformats.org/presentationml/2006/ole">
            <p:oleObj spid="_x0000_s272389" name="Equation" r:id="rId6" imgW="520560" imgH="342720" progId="Equation.3">
              <p:embed/>
            </p:oleObj>
          </a:graphicData>
        </a:graphic>
      </p:graphicFrame>
      <p:graphicFrame>
        <p:nvGraphicFramePr>
          <p:cNvPr id="49162" name="Object 10"/>
          <p:cNvGraphicFramePr>
            <a:graphicFrameLocks noChangeAspect="1"/>
          </p:cNvGraphicFramePr>
          <p:nvPr/>
        </p:nvGraphicFramePr>
        <p:xfrm>
          <a:off x="501650" y="4822825"/>
          <a:ext cx="1955800" cy="406400"/>
        </p:xfrm>
        <a:graphic>
          <a:graphicData uri="http://schemas.openxmlformats.org/presentationml/2006/ole">
            <p:oleObj spid="_x0000_s272390" name="Equation" r:id="rId7" imgW="977760" imgH="203040" progId="Equation.3">
              <p:embed/>
            </p:oleObj>
          </a:graphicData>
        </a:graphic>
      </p:graphicFrame>
      <p:graphicFrame>
        <p:nvGraphicFramePr>
          <p:cNvPr id="49163" name="Object 11"/>
          <p:cNvGraphicFramePr>
            <a:graphicFrameLocks noChangeAspect="1"/>
          </p:cNvGraphicFramePr>
          <p:nvPr/>
        </p:nvGraphicFramePr>
        <p:xfrm>
          <a:off x="2560638" y="1887538"/>
          <a:ext cx="1752600" cy="787400"/>
        </p:xfrm>
        <a:graphic>
          <a:graphicData uri="http://schemas.openxmlformats.org/presentationml/2006/ole">
            <p:oleObj spid="_x0000_s272391" name="Equation" r:id="rId8" imgW="876240" imgH="393480" progId="Equation.3">
              <p:embed/>
            </p:oleObj>
          </a:graphicData>
        </a:graphic>
      </p:graphicFrame>
      <p:graphicFrame>
        <p:nvGraphicFramePr>
          <p:cNvPr id="49164" name="Object 12"/>
          <p:cNvGraphicFramePr>
            <a:graphicFrameLocks noChangeAspect="1"/>
          </p:cNvGraphicFramePr>
          <p:nvPr/>
        </p:nvGraphicFramePr>
        <p:xfrm>
          <a:off x="7118350" y="1820863"/>
          <a:ext cx="1752600" cy="838200"/>
        </p:xfrm>
        <a:graphic>
          <a:graphicData uri="http://schemas.openxmlformats.org/presentationml/2006/ole">
            <p:oleObj spid="_x0000_s272392" name="Equation" r:id="rId9" imgW="876240" imgH="419040" progId="Equation.3">
              <p:embed/>
            </p:oleObj>
          </a:graphicData>
        </a:graphic>
      </p:graphicFrame>
      <p:graphicFrame>
        <p:nvGraphicFramePr>
          <p:cNvPr id="49165" name="Object 13"/>
          <p:cNvGraphicFramePr>
            <a:graphicFrameLocks noChangeAspect="1"/>
          </p:cNvGraphicFramePr>
          <p:nvPr/>
        </p:nvGraphicFramePr>
        <p:xfrm>
          <a:off x="4579938" y="1568450"/>
          <a:ext cx="1066800" cy="330200"/>
        </p:xfrm>
        <a:graphic>
          <a:graphicData uri="http://schemas.openxmlformats.org/presentationml/2006/ole">
            <p:oleObj spid="_x0000_s272393" name="Equation" r:id="rId10" imgW="533160" imgH="164880" progId="Equation.3">
              <p:embed/>
            </p:oleObj>
          </a:graphicData>
        </a:graphic>
      </p:graphicFrame>
      <p:graphicFrame>
        <p:nvGraphicFramePr>
          <p:cNvPr id="49166" name="Object 14"/>
          <p:cNvGraphicFramePr>
            <a:graphicFrameLocks noChangeAspect="1"/>
          </p:cNvGraphicFramePr>
          <p:nvPr/>
        </p:nvGraphicFramePr>
        <p:xfrm>
          <a:off x="5843588" y="1568450"/>
          <a:ext cx="1041400" cy="330200"/>
        </p:xfrm>
        <a:graphic>
          <a:graphicData uri="http://schemas.openxmlformats.org/presentationml/2006/ole">
            <p:oleObj spid="_x0000_s272394" name="Equation" r:id="rId11" imgW="520560" imgH="164880" progId="Equation.3">
              <p:embed/>
            </p:oleObj>
          </a:graphicData>
        </a:graphic>
      </p:graphicFrame>
      <p:graphicFrame>
        <p:nvGraphicFramePr>
          <p:cNvPr id="49167" name="Object 15"/>
          <p:cNvGraphicFramePr>
            <a:graphicFrameLocks noChangeAspect="1"/>
          </p:cNvGraphicFramePr>
          <p:nvPr/>
        </p:nvGraphicFramePr>
        <p:xfrm>
          <a:off x="4249738" y="2876550"/>
          <a:ext cx="1727200" cy="787400"/>
        </p:xfrm>
        <a:graphic>
          <a:graphicData uri="http://schemas.openxmlformats.org/presentationml/2006/ole">
            <p:oleObj spid="_x0000_s272395" name="Equation" r:id="rId12" imgW="863280" imgH="393480" progId="Equation.3">
              <p:embed/>
            </p:oleObj>
          </a:graphicData>
        </a:graphic>
      </p:graphicFrame>
      <p:graphicFrame>
        <p:nvGraphicFramePr>
          <p:cNvPr id="49168" name="Object 16"/>
          <p:cNvGraphicFramePr>
            <a:graphicFrameLocks noChangeAspect="1"/>
          </p:cNvGraphicFramePr>
          <p:nvPr/>
        </p:nvGraphicFramePr>
        <p:xfrm>
          <a:off x="6107113" y="2876550"/>
          <a:ext cx="1727200" cy="787400"/>
        </p:xfrm>
        <a:graphic>
          <a:graphicData uri="http://schemas.openxmlformats.org/presentationml/2006/ole">
            <p:oleObj spid="_x0000_s272396" name="Equation" r:id="rId13" imgW="863280" imgH="393480" progId="Equation.3">
              <p:embed/>
            </p:oleObj>
          </a:graphicData>
        </a:graphic>
      </p:graphicFrame>
      <p:graphicFrame>
        <p:nvGraphicFramePr>
          <p:cNvPr id="49177" name="Object 25"/>
          <p:cNvGraphicFramePr>
            <a:graphicFrameLocks noChangeAspect="1"/>
          </p:cNvGraphicFramePr>
          <p:nvPr/>
        </p:nvGraphicFramePr>
        <p:xfrm>
          <a:off x="5815013" y="4006850"/>
          <a:ext cx="2311400" cy="1092200"/>
        </p:xfrm>
        <a:graphic>
          <a:graphicData uri="http://schemas.openxmlformats.org/presentationml/2006/ole">
            <p:oleObj spid="_x0000_s272397" name="Equation" r:id="rId14" imgW="1155600" imgH="545760" progId="Equation.3">
              <p:embed/>
            </p:oleObj>
          </a:graphicData>
        </a:graphic>
      </p:graphicFrame>
      <p:graphicFrame>
        <p:nvGraphicFramePr>
          <p:cNvPr id="49179" name="Object 27"/>
          <p:cNvGraphicFramePr>
            <a:graphicFrameLocks noChangeAspect="1"/>
          </p:cNvGraphicFramePr>
          <p:nvPr/>
        </p:nvGraphicFramePr>
        <p:xfrm>
          <a:off x="7092950" y="5362575"/>
          <a:ext cx="1778000" cy="787400"/>
        </p:xfrm>
        <a:graphic>
          <a:graphicData uri="http://schemas.openxmlformats.org/presentationml/2006/ole">
            <p:oleObj spid="_x0000_s272398" name="Equation" r:id="rId15" imgW="888840" imgH="393480" progId="Equation.3">
              <p:embed/>
            </p:oleObj>
          </a:graphicData>
        </a:graphic>
      </p:graphicFrame>
      <p:cxnSp>
        <p:nvCxnSpPr>
          <p:cNvPr id="49185" name="AutoShape 33"/>
          <p:cNvCxnSpPr>
            <a:cxnSpLocks noChangeShapeType="1"/>
            <a:stCxn id="0" idx="2"/>
            <a:endCxn id="0" idx="0"/>
          </p:cNvCxnSpPr>
          <p:nvPr/>
        </p:nvCxnSpPr>
        <p:spPr bwMode="auto">
          <a:xfrm rot="5400000">
            <a:off x="1362869" y="4706144"/>
            <a:ext cx="233362" cy="0"/>
          </a:xfrm>
          <a:prstGeom prst="straightConnector1">
            <a:avLst/>
          </a:prstGeom>
          <a:noFill/>
          <a:ln w="9525">
            <a:solidFill>
              <a:srgbClr val="000080"/>
            </a:solidFill>
            <a:round/>
            <a:headEnd/>
            <a:tailEnd type="stealth" w="lg" len="lg"/>
          </a:ln>
          <a:effectLst/>
        </p:spPr>
      </p:cxnSp>
      <p:cxnSp>
        <p:nvCxnSpPr>
          <p:cNvPr id="49186" name="AutoShape 34"/>
          <p:cNvCxnSpPr>
            <a:cxnSpLocks noChangeShapeType="1"/>
            <a:stCxn id="0" idx="0"/>
            <a:endCxn id="0" idx="2"/>
          </p:cNvCxnSpPr>
          <p:nvPr/>
        </p:nvCxnSpPr>
        <p:spPr bwMode="auto">
          <a:xfrm rot="16200000">
            <a:off x="1362075" y="5346700"/>
            <a:ext cx="234950" cy="0"/>
          </a:xfrm>
          <a:prstGeom prst="straightConnector1">
            <a:avLst/>
          </a:prstGeom>
          <a:noFill/>
          <a:ln w="9525">
            <a:solidFill>
              <a:srgbClr val="000080"/>
            </a:solidFill>
            <a:round/>
            <a:headEnd/>
            <a:tailEnd type="stealth" w="lg" len="lg"/>
          </a:ln>
          <a:effectLst/>
        </p:spPr>
      </p:cxnSp>
      <p:cxnSp>
        <p:nvCxnSpPr>
          <p:cNvPr id="49187" name="AutoShape 35"/>
          <p:cNvCxnSpPr>
            <a:cxnSpLocks noChangeShapeType="1"/>
            <a:stCxn id="0" idx="3"/>
            <a:endCxn id="0" idx="0"/>
          </p:cNvCxnSpPr>
          <p:nvPr/>
        </p:nvCxnSpPr>
        <p:spPr bwMode="auto">
          <a:xfrm>
            <a:off x="2076450" y="1260475"/>
            <a:ext cx="1360488" cy="627063"/>
          </a:xfrm>
          <a:prstGeom prst="bentConnector2">
            <a:avLst/>
          </a:prstGeom>
          <a:noFill/>
          <a:ln w="9525">
            <a:solidFill>
              <a:srgbClr val="000080"/>
            </a:solidFill>
            <a:miter lim="800000"/>
            <a:headEnd/>
            <a:tailEnd type="stealth" w="lg" len="lg"/>
          </a:ln>
          <a:effectLst/>
        </p:spPr>
      </p:cxnSp>
      <p:cxnSp>
        <p:nvCxnSpPr>
          <p:cNvPr id="49188" name="AutoShape 36"/>
          <p:cNvCxnSpPr>
            <a:cxnSpLocks noChangeShapeType="1"/>
            <a:stCxn id="0" idx="3"/>
            <a:endCxn id="0" idx="2"/>
          </p:cNvCxnSpPr>
          <p:nvPr/>
        </p:nvCxnSpPr>
        <p:spPr bwMode="auto">
          <a:xfrm flipV="1">
            <a:off x="2305050" y="2674938"/>
            <a:ext cx="1131888" cy="1571625"/>
          </a:xfrm>
          <a:prstGeom prst="bentConnector2">
            <a:avLst/>
          </a:prstGeom>
          <a:noFill/>
          <a:ln w="9525">
            <a:solidFill>
              <a:srgbClr val="000080"/>
            </a:solidFill>
            <a:miter lim="800000"/>
            <a:headEnd/>
            <a:tailEnd type="stealth" w="lg" len="lg"/>
          </a:ln>
          <a:effectLst/>
        </p:spPr>
      </p:cxnSp>
      <p:cxnSp>
        <p:nvCxnSpPr>
          <p:cNvPr id="49189" name="AutoShape 37"/>
          <p:cNvCxnSpPr>
            <a:cxnSpLocks noChangeShapeType="1"/>
          </p:cNvCxnSpPr>
          <p:nvPr/>
        </p:nvCxnSpPr>
        <p:spPr bwMode="auto">
          <a:xfrm>
            <a:off x="2076450" y="1260475"/>
            <a:ext cx="6269691" cy="550396"/>
          </a:xfrm>
          <a:prstGeom prst="bentConnector3">
            <a:avLst>
              <a:gd name="adj1" fmla="val 99902"/>
            </a:avLst>
          </a:prstGeom>
          <a:noFill/>
          <a:ln w="9525">
            <a:solidFill>
              <a:srgbClr val="000080"/>
            </a:solidFill>
            <a:miter lim="800000"/>
            <a:headEnd/>
            <a:tailEnd type="stealth" w="lg" len="lg"/>
          </a:ln>
          <a:effectLst/>
        </p:spPr>
      </p:cxnSp>
      <p:cxnSp>
        <p:nvCxnSpPr>
          <p:cNvPr id="49190" name="AutoShape 38"/>
          <p:cNvCxnSpPr>
            <a:cxnSpLocks noChangeShapeType="1"/>
          </p:cNvCxnSpPr>
          <p:nvPr/>
        </p:nvCxnSpPr>
        <p:spPr bwMode="auto">
          <a:xfrm rot="5400000">
            <a:off x="7304508" y="3493387"/>
            <a:ext cx="1881468" cy="237658"/>
          </a:xfrm>
          <a:prstGeom prst="bentConnector3">
            <a:avLst>
              <a:gd name="adj1" fmla="val 100030"/>
            </a:avLst>
          </a:prstGeom>
          <a:noFill/>
          <a:ln w="9525">
            <a:solidFill>
              <a:srgbClr val="000080"/>
            </a:solidFill>
            <a:miter lim="800000"/>
            <a:headEnd/>
            <a:tailEnd type="stealth" w="lg" len="lg"/>
          </a:ln>
          <a:effectLst/>
        </p:spPr>
      </p:cxnSp>
      <p:cxnSp>
        <p:nvCxnSpPr>
          <p:cNvPr id="49191" name="AutoShape 39"/>
          <p:cNvCxnSpPr>
            <a:cxnSpLocks noChangeShapeType="1"/>
            <a:stCxn id="0" idx="2"/>
            <a:endCxn id="0" idx="1"/>
          </p:cNvCxnSpPr>
          <p:nvPr/>
        </p:nvCxnSpPr>
        <p:spPr bwMode="auto">
          <a:xfrm rot="16200000" flipH="1">
            <a:off x="5019676" y="3757612"/>
            <a:ext cx="889000" cy="701675"/>
          </a:xfrm>
          <a:prstGeom prst="bentConnector2">
            <a:avLst/>
          </a:prstGeom>
          <a:noFill/>
          <a:ln w="9525">
            <a:solidFill>
              <a:srgbClr val="000080"/>
            </a:solidFill>
            <a:miter lim="800000"/>
            <a:headEnd/>
            <a:tailEnd type="stealth" w="lg" len="lg"/>
          </a:ln>
          <a:effectLst/>
        </p:spPr>
      </p:cxnSp>
      <p:cxnSp>
        <p:nvCxnSpPr>
          <p:cNvPr id="49192" name="AutoShape 40"/>
          <p:cNvCxnSpPr>
            <a:cxnSpLocks noChangeShapeType="1"/>
            <a:stCxn id="0" idx="1"/>
            <a:endCxn id="0" idx="2"/>
          </p:cNvCxnSpPr>
          <p:nvPr/>
        </p:nvCxnSpPr>
        <p:spPr bwMode="auto">
          <a:xfrm rot="10800000">
            <a:off x="6970713" y="5099050"/>
            <a:ext cx="122237" cy="657225"/>
          </a:xfrm>
          <a:prstGeom prst="bentConnector2">
            <a:avLst/>
          </a:prstGeom>
          <a:noFill/>
          <a:ln w="9525">
            <a:solidFill>
              <a:srgbClr val="000080"/>
            </a:solidFill>
            <a:miter lim="800000"/>
            <a:headEnd/>
            <a:tailEnd type="stealth" w="lg" len="lg"/>
          </a:ln>
          <a:effectLst/>
        </p:spPr>
      </p:cxnSp>
      <p:cxnSp>
        <p:nvCxnSpPr>
          <p:cNvPr id="49193" name="AutoShape 41"/>
          <p:cNvCxnSpPr>
            <a:cxnSpLocks noChangeShapeType="1"/>
            <a:stCxn id="0" idx="2"/>
            <a:endCxn id="0" idx="0"/>
          </p:cNvCxnSpPr>
          <p:nvPr/>
        </p:nvCxnSpPr>
        <p:spPr bwMode="auto">
          <a:xfrm rot="5400000">
            <a:off x="6799263" y="3835400"/>
            <a:ext cx="342900" cy="0"/>
          </a:xfrm>
          <a:prstGeom prst="straightConnector1">
            <a:avLst/>
          </a:prstGeom>
          <a:noFill/>
          <a:ln w="9525">
            <a:solidFill>
              <a:srgbClr val="000080"/>
            </a:solidFill>
            <a:round/>
            <a:headEnd/>
            <a:tailEnd type="stealth" w="lg" len="lg"/>
          </a:ln>
          <a:effectLst/>
        </p:spPr>
      </p:cxnSp>
      <p:cxnSp>
        <p:nvCxnSpPr>
          <p:cNvPr id="49194" name="AutoShape 42"/>
          <p:cNvCxnSpPr>
            <a:cxnSpLocks noChangeShapeType="1"/>
            <a:stCxn id="0" idx="2"/>
            <a:endCxn id="0" idx="0"/>
          </p:cNvCxnSpPr>
          <p:nvPr/>
        </p:nvCxnSpPr>
        <p:spPr bwMode="auto">
          <a:xfrm rot="5400000">
            <a:off x="4624388" y="2387600"/>
            <a:ext cx="977900" cy="0"/>
          </a:xfrm>
          <a:prstGeom prst="straightConnector1">
            <a:avLst/>
          </a:prstGeom>
          <a:noFill/>
          <a:ln w="9525">
            <a:solidFill>
              <a:srgbClr val="000080"/>
            </a:solidFill>
            <a:round/>
            <a:headEnd/>
            <a:tailEnd type="stealth" w="lg" len="lg"/>
          </a:ln>
          <a:effectLst/>
        </p:spPr>
      </p:cxnSp>
      <p:cxnSp>
        <p:nvCxnSpPr>
          <p:cNvPr id="49195" name="AutoShape 43"/>
          <p:cNvCxnSpPr>
            <a:cxnSpLocks noChangeShapeType="1"/>
            <a:stCxn id="0" idx="2"/>
            <a:endCxn id="0" idx="0"/>
          </p:cNvCxnSpPr>
          <p:nvPr/>
        </p:nvCxnSpPr>
        <p:spPr bwMode="auto">
          <a:xfrm rot="16200000" flipH="1">
            <a:off x="6178551" y="2084387"/>
            <a:ext cx="977900" cy="606425"/>
          </a:xfrm>
          <a:prstGeom prst="bentConnector3">
            <a:avLst>
              <a:gd name="adj1" fmla="val 29542"/>
            </a:avLst>
          </a:prstGeom>
          <a:noFill/>
          <a:ln w="9525">
            <a:solidFill>
              <a:srgbClr val="000080"/>
            </a:solidFill>
            <a:miter lim="800000"/>
            <a:headEnd/>
            <a:tailEnd type="stealth" w="lg" len="lg"/>
          </a:ln>
          <a:effectLst/>
        </p:spPr>
      </p:cxnSp>
      <p:cxnSp>
        <p:nvCxnSpPr>
          <p:cNvPr id="49196" name="AutoShape 44"/>
          <p:cNvCxnSpPr>
            <a:cxnSpLocks noChangeShapeType="1"/>
            <a:stCxn id="0" idx="2"/>
            <a:endCxn id="0" idx="0"/>
          </p:cNvCxnSpPr>
          <p:nvPr/>
        </p:nvCxnSpPr>
        <p:spPr bwMode="auto">
          <a:xfrm rot="5400000">
            <a:off x="862012" y="2271713"/>
            <a:ext cx="1235075" cy="0"/>
          </a:xfrm>
          <a:prstGeom prst="straightConnector1">
            <a:avLst/>
          </a:prstGeom>
          <a:noFill/>
          <a:ln w="9525">
            <a:solidFill>
              <a:srgbClr val="000080"/>
            </a:solidFill>
            <a:round/>
            <a:headEnd/>
            <a:tailEnd type="stealth" w="lg" len="lg"/>
          </a:ln>
          <a:effectLst/>
        </p:spPr>
      </p:cxnSp>
      <p:cxnSp>
        <p:nvCxnSpPr>
          <p:cNvPr id="49197" name="AutoShape 45"/>
          <p:cNvCxnSpPr>
            <a:cxnSpLocks noChangeShapeType="1"/>
            <a:stCxn id="0" idx="2"/>
            <a:endCxn id="0" idx="0"/>
          </p:cNvCxnSpPr>
          <p:nvPr/>
        </p:nvCxnSpPr>
        <p:spPr bwMode="auto">
          <a:xfrm rot="5400000">
            <a:off x="1353343" y="3777457"/>
            <a:ext cx="252413" cy="0"/>
          </a:xfrm>
          <a:prstGeom prst="straightConnector1">
            <a:avLst/>
          </a:prstGeom>
          <a:noFill/>
          <a:ln w="9525">
            <a:solidFill>
              <a:srgbClr val="000080"/>
            </a:solidFill>
            <a:round/>
            <a:headEnd/>
            <a:tailEnd type="stealth" w="lg" len="lg"/>
          </a:ln>
          <a:effectLst/>
        </p:spPr>
      </p:cxnSp>
      <p:sp>
        <p:nvSpPr>
          <p:cNvPr id="49169" name="Oval 17"/>
          <p:cNvSpPr>
            <a:spLocks noChangeArrowheads="1"/>
          </p:cNvSpPr>
          <p:nvPr/>
        </p:nvSpPr>
        <p:spPr bwMode="auto">
          <a:xfrm>
            <a:off x="3136900" y="4789488"/>
            <a:ext cx="1828800" cy="1041400"/>
          </a:xfrm>
          <a:prstGeom prst="ellipse">
            <a:avLst/>
          </a:prstGeom>
          <a:gradFill rotWithShape="0">
            <a:gsLst>
              <a:gs pos="0">
                <a:schemeClr val="bg1"/>
              </a:gs>
              <a:gs pos="50000">
                <a:srgbClr val="0000FF"/>
              </a:gs>
              <a:gs pos="100000">
                <a:schemeClr val="bg1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9170" name="Line 18"/>
          <p:cNvSpPr>
            <a:spLocks noChangeShapeType="1"/>
          </p:cNvSpPr>
          <p:nvPr/>
        </p:nvSpPr>
        <p:spPr bwMode="auto">
          <a:xfrm>
            <a:off x="4059238" y="4616450"/>
            <a:ext cx="0" cy="1600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49171" name="Line 19"/>
          <p:cNvSpPr>
            <a:spLocks noChangeShapeType="1"/>
          </p:cNvSpPr>
          <p:nvPr/>
        </p:nvSpPr>
        <p:spPr bwMode="auto">
          <a:xfrm>
            <a:off x="2908300" y="5303838"/>
            <a:ext cx="2286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49172" name="Line 20"/>
          <p:cNvSpPr>
            <a:spLocks noChangeShapeType="1"/>
          </p:cNvSpPr>
          <p:nvPr/>
        </p:nvSpPr>
        <p:spPr bwMode="auto">
          <a:xfrm flipV="1">
            <a:off x="4052888" y="4679950"/>
            <a:ext cx="731837" cy="1450975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 type="oval" w="med" len="med"/>
            <a:tailEnd type="oval" w="med" len="med"/>
          </a:ln>
          <a:effectLst/>
        </p:spPr>
        <p:txBody>
          <a:bodyPr/>
          <a:lstStyle/>
          <a:p>
            <a:endParaRPr lang="en-US"/>
          </a:p>
        </p:txBody>
      </p:sp>
      <p:graphicFrame>
        <p:nvGraphicFramePr>
          <p:cNvPr id="49173" name="Object 21"/>
          <p:cNvGraphicFramePr>
            <a:graphicFrameLocks noChangeAspect="1"/>
          </p:cNvGraphicFramePr>
          <p:nvPr/>
        </p:nvGraphicFramePr>
        <p:xfrm>
          <a:off x="4587875" y="5567363"/>
          <a:ext cx="609600" cy="355600"/>
        </p:xfrm>
        <a:graphic>
          <a:graphicData uri="http://schemas.openxmlformats.org/presentationml/2006/ole">
            <p:oleObj spid="_x0000_s272399" name="Equation" r:id="rId16" imgW="304560" imgH="177480" progId="Equation.3">
              <p:embed/>
            </p:oleObj>
          </a:graphicData>
        </a:graphic>
      </p:graphicFrame>
      <p:graphicFrame>
        <p:nvGraphicFramePr>
          <p:cNvPr id="49174" name="Object 22"/>
          <p:cNvGraphicFramePr>
            <a:graphicFrameLocks noChangeAspect="1"/>
          </p:cNvGraphicFramePr>
          <p:nvPr/>
        </p:nvGraphicFramePr>
        <p:xfrm>
          <a:off x="3983038" y="4856163"/>
          <a:ext cx="431800" cy="381000"/>
        </p:xfrm>
        <a:graphic>
          <a:graphicData uri="http://schemas.openxmlformats.org/presentationml/2006/ole">
            <p:oleObj spid="_x0000_s272400" name="Equation" r:id="rId17" imgW="215640" imgH="190440" progId="Equation.3">
              <p:embed/>
            </p:oleObj>
          </a:graphicData>
        </a:graphic>
      </p:graphicFrame>
      <p:sp>
        <p:nvSpPr>
          <p:cNvPr id="49176" name="Line 24"/>
          <p:cNvSpPr>
            <a:spLocks noChangeShapeType="1"/>
          </p:cNvSpPr>
          <p:nvPr/>
        </p:nvSpPr>
        <p:spPr bwMode="auto">
          <a:xfrm flipH="1">
            <a:off x="4054475" y="4924425"/>
            <a:ext cx="608013" cy="1206500"/>
          </a:xfrm>
          <a:prstGeom prst="line">
            <a:avLst/>
          </a:prstGeom>
          <a:noFill/>
          <a:ln w="15875">
            <a:solidFill>
              <a:srgbClr val="800000"/>
            </a:solidFill>
            <a:round/>
            <a:headEnd type="oval" w="med" len="med"/>
            <a:tailEnd type="oval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49175" name="Line 23"/>
          <p:cNvSpPr>
            <a:spLocks noChangeShapeType="1"/>
          </p:cNvSpPr>
          <p:nvPr/>
        </p:nvSpPr>
        <p:spPr bwMode="auto">
          <a:xfrm>
            <a:off x="4057650" y="5303838"/>
            <a:ext cx="400050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 type="oval" w="med" len="med"/>
            <a:tailEnd type="oval" w="med" len="med"/>
          </a:ln>
          <a:effectLst/>
        </p:spPr>
        <p:txBody>
          <a:bodyPr/>
          <a:lstStyle/>
          <a:p>
            <a:endParaRPr lang="en-US"/>
          </a:p>
        </p:txBody>
      </p:sp>
      <p:cxnSp>
        <p:nvCxnSpPr>
          <p:cNvPr id="49204" name="AutoShape 52"/>
          <p:cNvCxnSpPr>
            <a:cxnSpLocks noChangeShapeType="1"/>
            <a:stCxn id="0" idx="3"/>
            <a:endCxn id="0" idx="0"/>
          </p:cNvCxnSpPr>
          <p:nvPr/>
        </p:nvCxnSpPr>
        <p:spPr bwMode="auto">
          <a:xfrm>
            <a:off x="4313238" y="2281238"/>
            <a:ext cx="800100" cy="595312"/>
          </a:xfrm>
          <a:prstGeom prst="straightConnector1">
            <a:avLst/>
          </a:prstGeom>
          <a:noFill/>
          <a:ln w="9525">
            <a:solidFill>
              <a:srgbClr val="000080"/>
            </a:solidFill>
            <a:prstDash val="dash"/>
            <a:round/>
            <a:headEnd/>
            <a:tailEnd type="stealth" w="lg" len="lg"/>
          </a:ln>
          <a:effectLst/>
        </p:spPr>
      </p:cxnSp>
      <p:cxnSp>
        <p:nvCxnSpPr>
          <p:cNvPr id="49205" name="AutoShape 53"/>
          <p:cNvCxnSpPr>
            <a:cxnSpLocks noChangeShapeType="1"/>
            <a:stCxn id="0" idx="3"/>
            <a:endCxn id="0" idx="0"/>
          </p:cNvCxnSpPr>
          <p:nvPr/>
        </p:nvCxnSpPr>
        <p:spPr bwMode="auto">
          <a:xfrm>
            <a:off x="4313238" y="2281238"/>
            <a:ext cx="2657475" cy="595312"/>
          </a:xfrm>
          <a:prstGeom prst="straightConnector1">
            <a:avLst/>
          </a:prstGeom>
          <a:noFill/>
          <a:ln w="9525">
            <a:solidFill>
              <a:srgbClr val="000080"/>
            </a:solidFill>
            <a:prstDash val="dash"/>
            <a:round/>
            <a:headEnd/>
            <a:tailEnd type="stealth" w="lg" len="lg"/>
          </a:ln>
          <a:effectLst/>
        </p:spPr>
      </p:cxnSp>
      <p:graphicFrame>
        <p:nvGraphicFramePr>
          <p:cNvPr id="49207" name="Object 55"/>
          <p:cNvGraphicFramePr>
            <a:graphicFrameLocks noChangeAspect="1"/>
          </p:cNvGraphicFramePr>
          <p:nvPr/>
        </p:nvGraphicFramePr>
        <p:xfrm>
          <a:off x="8010525" y="0"/>
          <a:ext cx="1133475" cy="265113"/>
        </p:xfrm>
        <a:graphic>
          <a:graphicData uri="http://schemas.openxmlformats.org/presentationml/2006/ole">
            <p:oleObj spid="_x0000_s272401" name="Equation" r:id="rId18" imgW="761760" imgH="177480" progId="Equation.3">
              <p:embed/>
            </p:oleObj>
          </a:graphicData>
        </a:graphic>
      </p:graphicFrame>
      <p:sp>
        <p:nvSpPr>
          <p:cNvPr id="49208" name="AutoShape 56"/>
          <p:cNvSpPr>
            <a:spLocks/>
          </p:cNvSpPr>
          <p:nvPr/>
        </p:nvSpPr>
        <p:spPr bwMode="auto">
          <a:xfrm rot="1570683">
            <a:off x="4419600" y="4929188"/>
            <a:ext cx="119063" cy="1352550"/>
          </a:xfrm>
          <a:prstGeom prst="rightBrace">
            <a:avLst>
              <a:gd name="adj1" fmla="val 94666"/>
              <a:gd name="adj2" fmla="val 50000"/>
            </a:avLst>
          </a:prstGeom>
          <a:noFill/>
          <a:ln w="9525">
            <a:solidFill>
              <a:srgbClr val="993300"/>
            </a:solidFill>
            <a:prstDash val="lgDash"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4" name="Line 58"/>
          <p:cNvSpPr>
            <a:spLocks noChangeShapeType="1"/>
          </p:cNvSpPr>
          <p:nvPr/>
        </p:nvSpPr>
        <p:spPr bwMode="auto">
          <a:xfrm>
            <a:off x="4105835" y="4625787"/>
            <a:ext cx="1196508" cy="59671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45" name="Rectangle 66"/>
          <p:cNvSpPr>
            <a:spLocks noChangeAspect="1" noChangeArrowheads="1"/>
          </p:cNvSpPr>
          <p:nvPr/>
        </p:nvSpPr>
        <p:spPr bwMode="auto">
          <a:xfrm rot="1948271">
            <a:off x="4682752" y="4859619"/>
            <a:ext cx="63500" cy="635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50" name="Object 49"/>
          <p:cNvGraphicFramePr>
            <a:graphicFrameLocks noChangeAspect="1"/>
          </p:cNvGraphicFramePr>
          <p:nvPr/>
        </p:nvGraphicFramePr>
        <p:xfrm>
          <a:off x="3585790" y="747712"/>
          <a:ext cx="2265358" cy="399769"/>
        </p:xfrm>
        <a:graphic>
          <a:graphicData uri="http://schemas.openxmlformats.org/presentationml/2006/ole">
            <p:oleObj spid="_x0000_s272402" name="Equation" r:id="rId19" imgW="1295280" imgH="228600" progId="Equation.DSMT4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3FC58-60A0-4687-BAF7-DC93566B1A58}" type="datetime1">
              <a:rPr lang="en-US"/>
              <a:pPr/>
              <a:t>7/19/2011</a:t>
            </a:fld>
            <a:endParaRPr lang="en-US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MAE 4821</a:t>
            </a:r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78A36-840C-4ED3-A9DF-2762858784EF}" type="slidenum">
              <a:rPr lang="en-US"/>
              <a:pPr/>
              <a:t>19</a:t>
            </a:fld>
            <a:endParaRPr lang="en-US"/>
          </a:p>
        </p:txBody>
      </p:sp>
      <p:graphicFrame>
        <p:nvGraphicFramePr>
          <p:cNvPr id="50221" name="Object 45"/>
          <p:cNvGraphicFramePr>
            <a:graphicFrameLocks noChangeAspect="1"/>
          </p:cNvGraphicFramePr>
          <p:nvPr/>
        </p:nvGraphicFramePr>
        <p:xfrm>
          <a:off x="266700" y="692150"/>
          <a:ext cx="3073400" cy="3414713"/>
        </p:xfrm>
        <a:graphic>
          <a:graphicData uri="http://schemas.openxmlformats.org/presentationml/2006/ole">
            <p:oleObj spid="_x0000_s273410" name="Photo Editor Photo" r:id="rId3" imgW="5495238" imgH="6106377" progId="">
              <p:embed/>
            </p:oleObj>
          </a:graphicData>
        </a:graphic>
      </p:graphicFrame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52388"/>
            <a:ext cx="9140825" cy="914400"/>
          </a:xfrm>
        </p:spPr>
        <p:txBody>
          <a:bodyPr>
            <a:normAutofit/>
          </a:bodyPr>
          <a:lstStyle/>
          <a:p>
            <a:pPr algn="ctr"/>
            <a:r>
              <a:rPr lang="en-US" sz="2800" dirty="0">
                <a:solidFill>
                  <a:srgbClr val="0033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ECEF 2 Tangent Plane Coordinate Transformation</a:t>
            </a:r>
          </a:p>
        </p:txBody>
      </p:sp>
      <p:graphicFrame>
        <p:nvGraphicFramePr>
          <p:cNvPr id="50181" name="Object 5"/>
          <p:cNvGraphicFramePr>
            <a:graphicFrameLocks noChangeAspect="1"/>
          </p:cNvGraphicFramePr>
          <p:nvPr/>
        </p:nvGraphicFramePr>
        <p:xfrm>
          <a:off x="5438775" y="974725"/>
          <a:ext cx="1425575" cy="738188"/>
        </p:xfrm>
        <a:graphic>
          <a:graphicData uri="http://schemas.openxmlformats.org/presentationml/2006/ole">
            <p:oleObj spid="_x0000_s273411" name="Equation" r:id="rId4" imgW="711000" imgH="368280" progId="Equation.3">
              <p:embed/>
            </p:oleObj>
          </a:graphicData>
        </a:graphic>
      </p:graphicFrame>
      <p:graphicFrame>
        <p:nvGraphicFramePr>
          <p:cNvPr id="50183" name="Object 7"/>
          <p:cNvGraphicFramePr>
            <a:graphicFrameLocks noChangeAspect="1"/>
          </p:cNvGraphicFramePr>
          <p:nvPr/>
        </p:nvGraphicFramePr>
        <p:xfrm>
          <a:off x="6934200" y="973138"/>
          <a:ext cx="1909763" cy="738187"/>
        </p:xfrm>
        <a:graphic>
          <a:graphicData uri="http://schemas.openxmlformats.org/presentationml/2006/ole">
            <p:oleObj spid="_x0000_s273412" name="Equation" r:id="rId5" imgW="952200" imgH="368280" progId="Equation.3">
              <p:embed/>
            </p:oleObj>
          </a:graphicData>
        </a:graphic>
      </p:graphicFrame>
      <p:graphicFrame>
        <p:nvGraphicFramePr>
          <p:cNvPr id="50184" name="Object 8"/>
          <p:cNvGraphicFramePr>
            <a:graphicFrameLocks noChangeAspect="1"/>
          </p:cNvGraphicFramePr>
          <p:nvPr/>
        </p:nvGraphicFramePr>
        <p:xfrm>
          <a:off x="4418013" y="1003300"/>
          <a:ext cx="915987" cy="661988"/>
        </p:xfrm>
        <a:graphic>
          <a:graphicData uri="http://schemas.openxmlformats.org/presentationml/2006/ole">
            <p:oleObj spid="_x0000_s273413" name="Equation" r:id="rId6" imgW="457200" imgH="330120" progId="Equation.3">
              <p:embed/>
            </p:oleObj>
          </a:graphicData>
        </a:graphic>
      </p:graphicFrame>
      <p:sp>
        <p:nvSpPr>
          <p:cNvPr id="50195" name="Line 19"/>
          <p:cNvSpPr>
            <a:spLocks noChangeShapeType="1"/>
          </p:cNvSpPr>
          <p:nvPr/>
        </p:nvSpPr>
        <p:spPr bwMode="auto">
          <a:xfrm>
            <a:off x="1509713" y="1992313"/>
            <a:ext cx="527050" cy="115887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 type="oval" w="sm" len="sm"/>
            <a:tailEnd type="stealth" w="med" len="lg"/>
          </a:ln>
          <a:effectLst/>
        </p:spPr>
        <p:txBody>
          <a:bodyPr/>
          <a:lstStyle/>
          <a:p>
            <a:endParaRPr lang="en-US">
              <a:solidFill>
                <a:srgbClr val="FF0000"/>
              </a:solidFill>
            </a:endParaRPr>
          </a:p>
        </p:txBody>
      </p:sp>
      <p:sp>
        <p:nvSpPr>
          <p:cNvPr id="50196" name="Line 20"/>
          <p:cNvSpPr>
            <a:spLocks noChangeShapeType="1"/>
          </p:cNvSpPr>
          <p:nvPr/>
        </p:nvSpPr>
        <p:spPr bwMode="auto">
          <a:xfrm flipV="1">
            <a:off x="1519238" y="1533525"/>
            <a:ext cx="77787" cy="447675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stealth" w="med" len="lg"/>
          </a:ln>
          <a:effectLst/>
        </p:spPr>
        <p:txBody>
          <a:bodyPr/>
          <a:lstStyle/>
          <a:p>
            <a:endParaRPr lang="en-US">
              <a:solidFill>
                <a:srgbClr val="FF0000"/>
              </a:solidFill>
            </a:endParaRPr>
          </a:p>
        </p:txBody>
      </p:sp>
      <p:sp>
        <p:nvSpPr>
          <p:cNvPr id="50194" name="Line 18"/>
          <p:cNvSpPr>
            <a:spLocks noChangeShapeType="1"/>
          </p:cNvSpPr>
          <p:nvPr/>
        </p:nvSpPr>
        <p:spPr bwMode="auto">
          <a:xfrm flipH="1" flipV="1">
            <a:off x="1171575" y="1624013"/>
            <a:ext cx="339725" cy="376237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stealth" w="med" len="lg"/>
          </a:ln>
          <a:effectLst/>
        </p:spPr>
        <p:txBody>
          <a:bodyPr/>
          <a:lstStyle/>
          <a:p>
            <a:endParaRPr lang="en-US">
              <a:solidFill>
                <a:srgbClr val="FF0000"/>
              </a:solidFill>
            </a:endParaRPr>
          </a:p>
        </p:txBody>
      </p:sp>
      <p:graphicFrame>
        <p:nvGraphicFramePr>
          <p:cNvPr id="50203" name="Object 27"/>
          <p:cNvGraphicFramePr>
            <a:graphicFrameLocks noChangeAspect="1"/>
          </p:cNvGraphicFramePr>
          <p:nvPr/>
        </p:nvGraphicFramePr>
        <p:xfrm>
          <a:off x="3457670" y="2733957"/>
          <a:ext cx="5516001" cy="1037951"/>
        </p:xfrm>
        <a:graphic>
          <a:graphicData uri="http://schemas.openxmlformats.org/presentationml/2006/ole">
            <p:oleObj spid="_x0000_s273414" name="Equation" r:id="rId7" imgW="3784320" imgH="711000" progId="Equation.DSMT4">
              <p:embed/>
            </p:oleObj>
          </a:graphicData>
        </a:graphic>
      </p:graphicFrame>
      <p:graphicFrame>
        <p:nvGraphicFramePr>
          <p:cNvPr id="50208" name="Object 32"/>
          <p:cNvGraphicFramePr>
            <a:graphicFrameLocks noChangeAspect="1"/>
          </p:cNvGraphicFramePr>
          <p:nvPr/>
        </p:nvGraphicFramePr>
        <p:xfrm>
          <a:off x="4019550" y="1816100"/>
          <a:ext cx="2800350" cy="407988"/>
        </p:xfrm>
        <a:graphic>
          <a:graphicData uri="http://schemas.openxmlformats.org/presentationml/2006/ole">
            <p:oleObj spid="_x0000_s273415" name="Equation" r:id="rId8" imgW="1396800" imgH="203040" progId="Equation.3">
              <p:embed/>
            </p:oleObj>
          </a:graphicData>
        </a:graphic>
      </p:graphicFrame>
      <p:graphicFrame>
        <p:nvGraphicFramePr>
          <p:cNvPr id="50209" name="Object 33"/>
          <p:cNvGraphicFramePr>
            <a:graphicFrameLocks noChangeAspect="1"/>
          </p:cNvGraphicFramePr>
          <p:nvPr/>
        </p:nvGraphicFramePr>
        <p:xfrm>
          <a:off x="3929063" y="2286000"/>
          <a:ext cx="1563687" cy="428625"/>
        </p:xfrm>
        <a:graphic>
          <a:graphicData uri="http://schemas.openxmlformats.org/presentationml/2006/ole">
            <p:oleObj spid="_x0000_s273416" name="Equation" r:id="rId9" imgW="787320" imgH="215640" progId="Equation.3">
              <p:embed/>
            </p:oleObj>
          </a:graphicData>
        </a:graphic>
      </p:graphicFrame>
      <p:graphicFrame>
        <p:nvGraphicFramePr>
          <p:cNvPr id="50214" name="Object 38" descr="Parchment"/>
          <p:cNvGraphicFramePr>
            <a:graphicFrameLocks noChangeAspect="1"/>
          </p:cNvGraphicFramePr>
          <p:nvPr/>
        </p:nvGraphicFramePr>
        <p:xfrm>
          <a:off x="1117600" y="4144963"/>
          <a:ext cx="3921125" cy="1114425"/>
        </p:xfrm>
        <a:graphic>
          <a:graphicData uri="http://schemas.openxmlformats.org/presentationml/2006/ole">
            <p:oleObj spid="_x0000_s273417" name="Equation" r:id="rId10" imgW="1968480" imgH="558720" progId="Equation.3">
              <p:embed/>
            </p:oleObj>
          </a:graphicData>
        </a:graphic>
      </p:graphicFrame>
      <p:graphicFrame>
        <p:nvGraphicFramePr>
          <p:cNvPr id="50215" name="Object 39"/>
          <p:cNvGraphicFramePr>
            <a:graphicFrameLocks noChangeAspect="1"/>
          </p:cNvGraphicFramePr>
          <p:nvPr/>
        </p:nvGraphicFramePr>
        <p:xfrm>
          <a:off x="5545138" y="4518025"/>
          <a:ext cx="1833562" cy="407988"/>
        </p:xfrm>
        <a:graphic>
          <a:graphicData uri="http://schemas.openxmlformats.org/presentationml/2006/ole">
            <p:oleObj spid="_x0000_s273418" name="Equation" r:id="rId11" imgW="914400" imgH="203040" progId="Equation.3">
              <p:embed/>
            </p:oleObj>
          </a:graphicData>
        </a:graphic>
      </p:graphicFrame>
      <p:graphicFrame>
        <p:nvGraphicFramePr>
          <p:cNvPr id="50216" name="Object 40"/>
          <p:cNvGraphicFramePr>
            <a:graphicFrameLocks noChangeAspect="1"/>
          </p:cNvGraphicFramePr>
          <p:nvPr/>
        </p:nvGraphicFramePr>
        <p:xfrm>
          <a:off x="1001713" y="5291138"/>
          <a:ext cx="3335337" cy="1120775"/>
        </p:xfrm>
        <a:graphic>
          <a:graphicData uri="http://schemas.openxmlformats.org/presentationml/2006/ole">
            <p:oleObj spid="_x0000_s273419" name="Equation" r:id="rId12" imgW="1663560" imgH="558720" progId="Equation.3">
              <p:embed/>
            </p:oleObj>
          </a:graphicData>
        </a:graphic>
      </p:graphicFrame>
      <p:graphicFrame>
        <p:nvGraphicFramePr>
          <p:cNvPr id="50217" name="Object 41"/>
          <p:cNvGraphicFramePr>
            <a:graphicFrameLocks noChangeAspect="1"/>
          </p:cNvGraphicFramePr>
          <p:nvPr/>
        </p:nvGraphicFramePr>
        <p:xfrm>
          <a:off x="4764088" y="5270500"/>
          <a:ext cx="3208337" cy="1120775"/>
        </p:xfrm>
        <a:graphic>
          <a:graphicData uri="http://schemas.openxmlformats.org/presentationml/2006/ole">
            <p:oleObj spid="_x0000_s273420" name="Equation" r:id="rId13" imgW="1600200" imgH="558720" progId="Equation.3">
              <p:embed/>
            </p:oleObj>
          </a:graphicData>
        </a:graphic>
      </p:graphicFrame>
      <p:graphicFrame>
        <p:nvGraphicFramePr>
          <p:cNvPr id="50220" name="Object 44"/>
          <p:cNvGraphicFramePr>
            <a:graphicFrameLocks noChangeAspect="1"/>
          </p:cNvGraphicFramePr>
          <p:nvPr/>
        </p:nvGraphicFramePr>
        <p:xfrm>
          <a:off x="8010525" y="0"/>
          <a:ext cx="1133475" cy="265113"/>
        </p:xfrm>
        <a:graphic>
          <a:graphicData uri="http://schemas.openxmlformats.org/presentationml/2006/ole">
            <p:oleObj spid="_x0000_s273421" name="Equation" r:id="rId14" imgW="761760" imgH="177480" progId="Equation.3">
              <p:embed/>
            </p:oleObj>
          </a:graphicData>
        </a:graphic>
      </p:graphicFrame>
      <p:sp>
        <p:nvSpPr>
          <p:cNvPr id="50222" name="Line 46"/>
          <p:cNvSpPr>
            <a:spLocks noChangeShapeType="1"/>
          </p:cNvSpPr>
          <p:nvPr/>
        </p:nvSpPr>
        <p:spPr bwMode="auto">
          <a:xfrm flipH="1" flipV="1">
            <a:off x="1519238" y="2005013"/>
            <a:ext cx="404812" cy="461962"/>
          </a:xfrm>
          <a:prstGeom prst="line">
            <a:avLst/>
          </a:prstGeom>
          <a:noFill/>
          <a:ln w="15875">
            <a:solidFill>
              <a:srgbClr val="FF0000"/>
            </a:solidFill>
            <a:round/>
            <a:headEnd/>
            <a:tailEnd type="triangle" w="sm" len="sm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50223" name="Text Box 47"/>
          <p:cNvSpPr txBox="1">
            <a:spLocks noChangeArrowheads="1"/>
          </p:cNvSpPr>
          <p:nvPr/>
        </p:nvSpPr>
        <p:spPr bwMode="auto">
          <a:xfrm>
            <a:off x="1660525" y="2046288"/>
            <a:ext cx="285750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200" b="1" i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R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69DEE2-8C83-4057-84E2-4D7119DF9660}" type="datetime1">
              <a:rPr lang="en-US" smtClean="0"/>
              <a:pPr/>
              <a:t>7/19/2011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ME3801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90752-FBB8-4220-BA65-83633CD53B8E}" type="slidenum">
              <a:rPr lang="en-US"/>
              <a:pPr/>
              <a:t>2</a:t>
            </a:fld>
            <a:endParaRPr lang="en-US" dirty="0"/>
          </a:p>
        </p:txBody>
      </p:sp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52388"/>
            <a:ext cx="9140825" cy="9144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b="1" dirty="0" smtClean="0">
                <a:solidFill>
                  <a:srgbClr val="0033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Outline of the Chapter</a:t>
            </a:r>
            <a:endParaRPr lang="en-US" sz="2800" b="1" dirty="0">
              <a:solidFill>
                <a:srgbClr val="003399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1066800"/>
            <a:ext cx="8001000" cy="4876800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90000"/>
              </a:lnSpc>
            </a:pPr>
            <a:r>
              <a:rPr lang="en-US" sz="2400" b="1" dirty="0" smtClean="0">
                <a:solidFill>
                  <a:schemeClr val="tx2"/>
                </a:solidFill>
                <a:cs typeface="Times New Roman" pitchFamily="18" charset="0"/>
              </a:rPr>
              <a:t>Coordinate frames</a:t>
            </a:r>
          </a:p>
          <a:p>
            <a:pPr lvl="1">
              <a:lnSpc>
                <a:spcPct val="90000"/>
              </a:lnSpc>
            </a:pPr>
            <a:r>
              <a:rPr lang="en-US" sz="2100" b="1" dirty="0" smtClean="0">
                <a:solidFill>
                  <a:schemeClr val="tx2"/>
                </a:solidFill>
                <a:cs typeface="Times New Roman" pitchFamily="18" charset="0"/>
              </a:rPr>
              <a:t>True </a:t>
            </a:r>
            <a:r>
              <a:rPr lang="en-US" sz="2100" b="1" dirty="0">
                <a:solidFill>
                  <a:schemeClr val="tx2"/>
                </a:solidFill>
                <a:cs typeface="Times New Roman" pitchFamily="18" charset="0"/>
              </a:rPr>
              <a:t>Inertial Coordinate Frame {</a:t>
            </a:r>
            <a:r>
              <a:rPr lang="en-US" sz="2100" b="1" i="1" dirty="0">
                <a:solidFill>
                  <a:schemeClr val="tx2"/>
                </a:solidFill>
                <a:cs typeface="Times New Roman" pitchFamily="18" charset="0"/>
              </a:rPr>
              <a:t>I</a:t>
            </a:r>
            <a:r>
              <a:rPr lang="en-US" sz="2100" b="1" dirty="0">
                <a:solidFill>
                  <a:schemeClr val="tx2"/>
                </a:solidFill>
                <a:cs typeface="Times New Roman" pitchFamily="18" charset="0"/>
              </a:rPr>
              <a:t>}</a:t>
            </a:r>
          </a:p>
          <a:p>
            <a:pPr lvl="1">
              <a:lnSpc>
                <a:spcPct val="90000"/>
              </a:lnSpc>
            </a:pPr>
            <a:r>
              <a:rPr lang="en-US" sz="2100" b="1" dirty="0" smtClean="0">
                <a:solidFill>
                  <a:schemeClr val="tx2"/>
                </a:solidFill>
                <a:cs typeface="Times New Roman" pitchFamily="18" charset="0"/>
              </a:rPr>
              <a:t>Earth-Centered-Inertial </a:t>
            </a:r>
            <a:r>
              <a:rPr lang="en-US" sz="2100" b="1" dirty="0">
                <a:solidFill>
                  <a:schemeClr val="tx2"/>
                </a:solidFill>
                <a:cs typeface="Times New Roman" pitchFamily="18" charset="0"/>
              </a:rPr>
              <a:t>Frame {</a:t>
            </a:r>
            <a:r>
              <a:rPr lang="en-US" sz="2100" b="1" i="1" dirty="0" err="1">
                <a:solidFill>
                  <a:schemeClr val="tx2"/>
                </a:solidFill>
                <a:cs typeface="Times New Roman" pitchFamily="18" charset="0"/>
              </a:rPr>
              <a:t>i</a:t>
            </a:r>
            <a:r>
              <a:rPr lang="en-US" sz="2100" b="1" dirty="0">
                <a:solidFill>
                  <a:schemeClr val="tx2"/>
                </a:solidFill>
                <a:cs typeface="Times New Roman" pitchFamily="18" charset="0"/>
              </a:rPr>
              <a:t>}</a:t>
            </a:r>
          </a:p>
          <a:p>
            <a:pPr lvl="1">
              <a:lnSpc>
                <a:spcPct val="90000"/>
              </a:lnSpc>
            </a:pPr>
            <a:r>
              <a:rPr lang="en-US" sz="2100" b="1" dirty="0" smtClean="0">
                <a:solidFill>
                  <a:schemeClr val="tx2"/>
                </a:solidFill>
                <a:cs typeface="Times New Roman" pitchFamily="18" charset="0"/>
              </a:rPr>
              <a:t>Earth-Centered-Earth-Fixed </a:t>
            </a:r>
            <a:r>
              <a:rPr lang="en-US" sz="2100" b="1" dirty="0">
                <a:solidFill>
                  <a:schemeClr val="tx2"/>
                </a:solidFill>
                <a:cs typeface="Times New Roman" pitchFamily="18" charset="0"/>
              </a:rPr>
              <a:t>Frame {</a:t>
            </a:r>
            <a:r>
              <a:rPr lang="en-US" sz="2100" b="1" i="1" dirty="0">
                <a:solidFill>
                  <a:schemeClr val="tx2"/>
                </a:solidFill>
                <a:cs typeface="Times New Roman" pitchFamily="18" charset="0"/>
              </a:rPr>
              <a:t>e</a:t>
            </a:r>
            <a:r>
              <a:rPr lang="en-US" sz="2100" b="1" dirty="0">
                <a:solidFill>
                  <a:schemeClr val="tx2"/>
                </a:solidFill>
                <a:cs typeface="Times New Roman" pitchFamily="18" charset="0"/>
              </a:rPr>
              <a:t>}</a:t>
            </a:r>
          </a:p>
          <a:p>
            <a:pPr lvl="1">
              <a:lnSpc>
                <a:spcPct val="90000"/>
              </a:lnSpc>
            </a:pPr>
            <a:r>
              <a:rPr lang="en-US" sz="2100" b="1" dirty="0" smtClean="0">
                <a:solidFill>
                  <a:schemeClr val="tx2"/>
                </a:solidFill>
                <a:cs typeface="Times New Roman" pitchFamily="18" charset="0"/>
              </a:rPr>
              <a:t>Geodetic </a:t>
            </a:r>
            <a:r>
              <a:rPr lang="en-US" sz="2100" b="1" dirty="0">
                <a:solidFill>
                  <a:schemeClr val="tx2"/>
                </a:solidFill>
                <a:cs typeface="Times New Roman" pitchFamily="18" charset="0"/>
              </a:rPr>
              <a:t>Coordinate System {</a:t>
            </a:r>
            <a:r>
              <a:rPr lang="en-US" sz="2100" b="1" i="1" dirty="0">
                <a:solidFill>
                  <a:schemeClr val="tx2"/>
                </a:solidFill>
                <a:cs typeface="Times New Roman" pitchFamily="18" charset="0"/>
              </a:rPr>
              <a:t>λ, </a:t>
            </a:r>
            <a:r>
              <a:rPr lang="en-US" sz="2100" b="1" i="1" dirty="0" smtClean="0">
                <a:solidFill>
                  <a:schemeClr val="tx2"/>
                </a:solidFill>
                <a:cs typeface="Times New Roman" pitchFamily="18" charset="0"/>
              </a:rPr>
              <a:t>φ, h</a:t>
            </a:r>
            <a:r>
              <a:rPr lang="en-US" sz="2100" b="1" dirty="0" smtClean="0">
                <a:solidFill>
                  <a:schemeClr val="tx2"/>
                </a:solidFill>
                <a:cs typeface="Times New Roman" pitchFamily="18" charset="0"/>
              </a:rPr>
              <a:t>}</a:t>
            </a:r>
            <a:endParaRPr lang="en-US" sz="2100" b="1" dirty="0">
              <a:solidFill>
                <a:schemeClr val="tx2"/>
              </a:solidFill>
              <a:cs typeface="Times New Roman" pitchFamily="18" charset="0"/>
            </a:endParaRPr>
          </a:p>
          <a:p>
            <a:pPr lvl="1">
              <a:lnSpc>
                <a:spcPct val="90000"/>
              </a:lnSpc>
            </a:pPr>
            <a:r>
              <a:rPr lang="en-US" sz="2100" b="1" dirty="0" smtClean="0">
                <a:solidFill>
                  <a:schemeClr val="tx2"/>
                </a:solidFill>
                <a:cs typeface="Times New Roman" pitchFamily="18" charset="0"/>
              </a:rPr>
              <a:t>Tangent </a:t>
            </a:r>
            <a:r>
              <a:rPr lang="en-US" sz="2100" b="1" dirty="0">
                <a:solidFill>
                  <a:schemeClr val="tx2"/>
                </a:solidFill>
                <a:cs typeface="Times New Roman" pitchFamily="18" charset="0"/>
              </a:rPr>
              <a:t>Plane Coordinate System {</a:t>
            </a:r>
            <a:r>
              <a:rPr lang="en-US" sz="2100" b="1" i="1" dirty="0">
                <a:solidFill>
                  <a:schemeClr val="tx2"/>
                </a:solidFill>
                <a:cs typeface="Times New Roman" pitchFamily="18" charset="0"/>
              </a:rPr>
              <a:t>u</a:t>
            </a:r>
            <a:r>
              <a:rPr lang="en-US" sz="2100" b="1" dirty="0">
                <a:solidFill>
                  <a:schemeClr val="tx2"/>
                </a:solidFill>
                <a:cs typeface="Times New Roman" pitchFamily="18" charset="0"/>
              </a:rPr>
              <a:t>}</a:t>
            </a:r>
          </a:p>
          <a:p>
            <a:pPr lvl="1">
              <a:lnSpc>
                <a:spcPct val="90000"/>
              </a:lnSpc>
            </a:pPr>
            <a:r>
              <a:rPr lang="en-US" sz="2100" b="1" dirty="0" smtClean="0">
                <a:solidFill>
                  <a:schemeClr val="tx2"/>
                </a:solidFill>
                <a:cs typeface="Times New Roman" pitchFamily="18" charset="0"/>
              </a:rPr>
              <a:t>Navigation </a:t>
            </a:r>
            <a:r>
              <a:rPr lang="en-US" sz="2100" b="1" dirty="0">
                <a:solidFill>
                  <a:schemeClr val="tx2"/>
                </a:solidFill>
                <a:cs typeface="Times New Roman" pitchFamily="18" charset="0"/>
              </a:rPr>
              <a:t>Coordinate System {</a:t>
            </a:r>
            <a:r>
              <a:rPr lang="en-US" sz="2100" b="1" i="1" dirty="0">
                <a:solidFill>
                  <a:schemeClr val="tx2"/>
                </a:solidFill>
                <a:cs typeface="Times New Roman" pitchFamily="18" charset="0"/>
              </a:rPr>
              <a:t>n</a:t>
            </a:r>
            <a:r>
              <a:rPr lang="en-US" sz="2100" b="1" dirty="0">
                <a:solidFill>
                  <a:schemeClr val="tx2"/>
                </a:solidFill>
                <a:cs typeface="Times New Roman" pitchFamily="18" charset="0"/>
              </a:rPr>
              <a:t>}</a:t>
            </a:r>
          </a:p>
          <a:p>
            <a:pPr lvl="1">
              <a:lnSpc>
                <a:spcPct val="90000"/>
              </a:lnSpc>
            </a:pPr>
            <a:r>
              <a:rPr lang="en-US" sz="2100" b="1" dirty="0" smtClean="0">
                <a:solidFill>
                  <a:schemeClr val="tx2"/>
                </a:solidFill>
                <a:cs typeface="Times New Roman" pitchFamily="18" charset="0"/>
              </a:rPr>
              <a:t>Body-Fixed </a:t>
            </a:r>
            <a:r>
              <a:rPr lang="en-US" sz="2100" b="1" dirty="0">
                <a:solidFill>
                  <a:schemeClr val="tx2"/>
                </a:solidFill>
                <a:cs typeface="Times New Roman" pitchFamily="18" charset="0"/>
              </a:rPr>
              <a:t>Frame {</a:t>
            </a:r>
            <a:r>
              <a:rPr lang="en-US" sz="2100" b="1" i="1" dirty="0">
                <a:solidFill>
                  <a:schemeClr val="tx2"/>
                </a:solidFill>
                <a:cs typeface="Times New Roman" pitchFamily="18" charset="0"/>
              </a:rPr>
              <a:t>b</a:t>
            </a:r>
            <a:r>
              <a:rPr lang="en-US" sz="2100" b="1" dirty="0" smtClean="0">
                <a:solidFill>
                  <a:schemeClr val="tx2"/>
                </a:solidFill>
                <a:cs typeface="Times New Roman" pitchFamily="18" charset="0"/>
              </a:rPr>
              <a:t>}</a:t>
            </a:r>
          </a:p>
          <a:p>
            <a:pPr>
              <a:lnSpc>
                <a:spcPct val="90000"/>
              </a:lnSpc>
            </a:pPr>
            <a:r>
              <a:rPr lang="en-US" sz="2400" b="1" dirty="0" smtClean="0">
                <a:solidFill>
                  <a:schemeClr val="tx2"/>
                </a:solidFill>
                <a:cs typeface="Times New Roman" pitchFamily="18" charset="0"/>
              </a:rPr>
              <a:t>Major coordinate transformations</a:t>
            </a:r>
          </a:p>
          <a:p>
            <a:pPr lvl="1">
              <a:lnSpc>
                <a:spcPct val="90000"/>
              </a:lnSpc>
            </a:pPr>
            <a:r>
              <a:rPr lang="en-US" sz="2100" b="1" dirty="0" smtClean="0">
                <a:solidFill>
                  <a:schemeClr val="tx2"/>
                </a:solidFill>
                <a:cs typeface="Times New Roman" pitchFamily="18" charset="0"/>
              </a:rPr>
              <a:t>Geodetic to ECEF Coordinate Transformation</a:t>
            </a:r>
          </a:p>
          <a:p>
            <a:pPr lvl="1">
              <a:lnSpc>
                <a:spcPct val="90000"/>
              </a:lnSpc>
              <a:buSzPts val="2000"/>
            </a:pPr>
            <a:r>
              <a:rPr lang="en-US" sz="2100" b="1" dirty="0" smtClean="0">
                <a:solidFill>
                  <a:schemeClr val="tx2"/>
                </a:solidFill>
                <a:cs typeface="Times New Roman" pitchFamily="18" charset="0"/>
              </a:rPr>
              <a:t>ECEF to Tangent Plane Coordinate Transformation</a:t>
            </a:r>
          </a:p>
          <a:p>
            <a:pPr lvl="1">
              <a:lnSpc>
                <a:spcPct val="90000"/>
              </a:lnSpc>
              <a:buSzPts val="2000"/>
            </a:pPr>
            <a:r>
              <a:rPr lang="en-US" sz="2100" b="1" dirty="0" smtClean="0">
                <a:solidFill>
                  <a:schemeClr val="tx2"/>
                </a:solidFill>
                <a:cs typeface="Times New Roman" pitchFamily="18" charset="0"/>
              </a:rPr>
              <a:t>Tangent Plane to Body Coordinate Transformation</a:t>
            </a:r>
          </a:p>
          <a:p>
            <a:pPr lvl="1">
              <a:lnSpc>
                <a:spcPct val="90000"/>
              </a:lnSpc>
              <a:buSzPts val="2000"/>
            </a:pPr>
            <a:r>
              <a:rPr lang="en-US" sz="2100" b="1" dirty="0" smtClean="0">
                <a:solidFill>
                  <a:schemeClr val="tx2"/>
                </a:solidFill>
                <a:cs typeface="Times New Roman" pitchFamily="18" charset="0"/>
              </a:rPr>
              <a:t>ECI to ECEF</a:t>
            </a:r>
          </a:p>
          <a:p>
            <a:pPr>
              <a:lnSpc>
                <a:spcPct val="90000"/>
              </a:lnSpc>
            </a:pPr>
            <a:r>
              <a:rPr lang="en-US" sz="2400" b="1" dirty="0" smtClean="0">
                <a:solidFill>
                  <a:schemeClr val="tx2"/>
                </a:solidFill>
                <a:cs typeface="Times New Roman" pitchFamily="18" charset="0"/>
              </a:rPr>
              <a:t>Differential rotations</a:t>
            </a:r>
          </a:p>
          <a:p>
            <a:pPr>
              <a:lnSpc>
                <a:spcPct val="90000"/>
              </a:lnSpc>
            </a:pPr>
            <a:r>
              <a:rPr lang="en-US" sz="2400" b="1" dirty="0" err="1" smtClean="0">
                <a:solidFill>
                  <a:schemeClr val="tx2"/>
                </a:solidFill>
                <a:cs typeface="Times New Roman" pitchFamily="18" charset="0"/>
              </a:rPr>
              <a:t>Coriolis</a:t>
            </a:r>
            <a:r>
              <a:rPr lang="en-US" sz="2400" b="1" dirty="0" smtClean="0">
                <a:solidFill>
                  <a:schemeClr val="tx2"/>
                </a:solidFill>
                <a:cs typeface="Times New Roman" pitchFamily="18" charset="0"/>
              </a:rPr>
              <a:t> theorem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28FEE-8C30-4A0D-AF96-4088B503EC65}" type="datetime1">
              <a:rPr lang="en-US"/>
              <a:pPr/>
              <a:t>7/19/2011</a:t>
            </a:fld>
            <a:endParaRPr lang="en-US"/>
          </a:p>
        </p:txBody>
      </p:sp>
      <p:sp>
        <p:nvSpPr>
          <p:cNvPr id="4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MAE 4821</a:t>
            </a:r>
          </a:p>
        </p:txBody>
      </p:sp>
      <p:sp>
        <p:nvSpPr>
          <p:cNvPr id="4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9E63C-360C-4D24-9C51-16A7F15AC3B7}" type="slidenum">
              <a:rPr lang="en-US"/>
              <a:pPr/>
              <a:t>20</a:t>
            </a:fld>
            <a:endParaRPr lang="en-US"/>
          </a:p>
        </p:txBody>
      </p:sp>
      <p:sp>
        <p:nvSpPr>
          <p:cNvPr id="44120" name="Freeform 88" descr="Wide downward diagonal"/>
          <p:cNvSpPr>
            <a:spLocks/>
          </p:cNvSpPr>
          <p:nvPr/>
        </p:nvSpPr>
        <p:spPr bwMode="auto">
          <a:xfrm>
            <a:off x="1006475" y="3324225"/>
            <a:ext cx="1806575" cy="904875"/>
          </a:xfrm>
          <a:custGeom>
            <a:avLst/>
            <a:gdLst/>
            <a:ahLst/>
            <a:cxnLst>
              <a:cxn ang="0">
                <a:pos x="1138" y="0"/>
              </a:cxn>
              <a:cxn ang="0">
                <a:pos x="0" y="442"/>
              </a:cxn>
              <a:cxn ang="0">
                <a:pos x="72" y="476"/>
              </a:cxn>
              <a:cxn ang="0">
                <a:pos x="164" y="512"/>
              </a:cxn>
              <a:cxn ang="0">
                <a:pos x="238" y="538"/>
              </a:cxn>
              <a:cxn ang="0">
                <a:pos x="298" y="556"/>
              </a:cxn>
              <a:cxn ang="0">
                <a:pos x="352" y="570"/>
              </a:cxn>
              <a:cxn ang="0">
                <a:pos x="1138" y="0"/>
              </a:cxn>
            </a:cxnLst>
            <a:rect l="0" t="0" r="r" b="b"/>
            <a:pathLst>
              <a:path w="1138" h="570">
                <a:moveTo>
                  <a:pt x="1138" y="0"/>
                </a:moveTo>
                <a:lnTo>
                  <a:pt x="0" y="442"/>
                </a:lnTo>
                <a:lnTo>
                  <a:pt x="72" y="476"/>
                </a:lnTo>
                <a:lnTo>
                  <a:pt x="164" y="512"/>
                </a:lnTo>
                <a:lnTo>
                  <a:pt x="238" y="538"/>
                </a:lnTo>
                <a:lnTo>
                  <a:pt x="298" y="556"/>
                </a:lnTo>
                <a:lnTo>
                  <a:pt x="352" y="570"/>
                </a:lnTo>
                <a:lnTo>
                  <a:pt x="1138" y="0"/>
                </a:lnTo>
                <a:close/>
              </a:path>
            </a:pathLst>
          </a:custGeom>
          <a:pattFill prst="wdDnDiag">
            <a:fgClr>
              <a:srgbClr val="FF0000"/>
            </a:fgClr>
            <a:bgClr>
              <a:schemeClr val="bg1"/>
            </a:bgClr>
          </a:pattFill>
          <a:ln w="9525" cap="flat" cmpd="sng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44121" name="Freeform 89" descr="Dark vertical"/>
          <p:cNvSpPr>
            <a:spLocks/>
          </p:cNvSpPr>
          <p:nvPr/>
        </p:nvSpPr>
        <p:spPr bwMode="auto">
          <a:xfrm>
            <a:off x="1568450" y="3327400"/>
            <a:ext cx="1247775" cy="1352550"/>
          </a:xfrm>
          <a:custGeom>
            <a:avLst/>
            <a:gdLst/>
            <a:ahLst/>
            <a:cxnLst>
              <a:cxn ang="0">
                <a:pos x="786" y="0"/>
              </a:cxn>
              <a:cxn ang="0">
                <a:pos x="0" y="572"/>
              </a:cxn>
              <a:cxn ang="0">
                <a:pos x="24" y="672"/>
              </a:cxn>
              <a:cxn ang="0">
                <a:pos x="50" y="762"/>
              </a:cxn>
              <a:cxn ang="0">
                <a:pos x="80" y="852"/>
              </a:cxn>
              <a:cxn ang="0">
                <a:pos x="786" y="0"/>
              </a:cxn>
            </a:cxnLst>
            <a:rect l="0" t="0" r="r" b="b"/>
            <a:pathLst>
              <a:path w="786" h="852">
                <a:moveTo>
                  <a:pt x="786" y="0"/>
                </a:moveTo>
                <a:lnTo>
                  <a:pt x="0" y="572"/>
                </a:lnTo>
                <a:lnTo>
                  <a:pt x="24" y="672"/>
                </a:lnTo>
                <a:lnTo>
                  <a:pt x="50" y="762"/>
                </a:lnTo>
                <a:lnTo>
                  <a:pt x="80" y="852"/>
                </a:lnTo>
                <a:lnTo>
                  <a:pt x="786" y="0"/>
                </a:lnTo>
                <a:close/>
              </a:path>
            </a:pathLst>
          </a:custGeom>
          <a:pattFill prst="dkVert">
            <a:fgClr>
              <a:srgbClr val="000099"/>
            </a:fgClr>
            <a:bgClr>
              <a:schemeClr val="bg1"/>
            </a:bgClr>
          </a:pattFill>
          <a:ln w="9525" cap="flat" cmpd="sng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graphicFrame>
        <p:nvGraphicFramePr>
          <p:cNvPr id="44072" name="Object 40"/>
          <p:cNvGraphicFramePr>
            <a:graphicFrameLocks noChangeAspect="1"/>
          </p:cNvGraphicFramePr>
          <p:nvPr/>
        </p:nvGraphicFramePr>
        <p:xfrm>
          <a:off x="2822575" y="4081463"/>
          <a:ext cx="6096000" cy="2249487"/>
        </p:xfrm>
        <a:graphic>
          <a:graphicData uri="http://schemas.openxmlformats.org/presentationml/2006/ole">
            <p:oleObj spid="_x0000_s274434" name="Photo Editor Photo" r:id="rId3" imgW="11383964" imgH="4200000" progId="">
              <p:embed/>
            </p:oleObj>
          </a:graphicData>
        </a:graphic>
      </p:graphicFrame>
      <p:sp>
        <p:nvSpPr>
          <p:cNvPr id="44114" name="Freeform 82" descr="Wide upward diagonal"/>
          <p:cNvSpPr>
            <a:spLocks/>
          </p:cNvSpPr>
          <p:nvPr/>
        </p:nvSpPr>
        <p:spPr bwMode="auto">
          <a:xfrm>
            <a:off x="2819400" y="3330575"/>
            <a:ext cx="1390650" cy="9652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590" y="608"/>
              </a:cxn>
              <a:cxn ang="0">
                <a:pos x="688" y="590"/>
              </a:cxn>
              <a:cxn ang="0">
                <a:pos x="770" y="570"/>
              </a:cxn>
              <a:cxn ang="0">
                <a:pos x="876" y="542"/>
              </a:cxn>
              <a:cxn ang="0">
                <a:pos x="0" y="0"/>
              </a:cxn>
            </a:cxnLst>
            <a:rect l="0" t="0" r="r" b="b"/>
            <a:pathLst>
              <a:path w="876" h="608">
                <a:moveTo>
                  <a:pt x="0" y="0"/>
                </a:moveTo>
                <a:lnTo>
                  <a:pt x="590" y="608"/>
                </a:lnTo>
                <a:lnTo>
                  <a:pt x="688" y="590"/>
                </a:lnTo>
                <a:lnTo>
                  <a:pt x="770" y="570"/>
                </a:lnTo>
                <a:lnTo>
                  <a:pt x="876" y="542"/>
                </a:lnTo>
                <a:lnTo>
                  <a:pt x="0" y="0"/>
                </a:lnTo>
                <a:close/>
              </a:path>
            </a:pathLst>
          </a:custGeom>
          <a:pattFill prst="wdUpDiag">
            <a:fgClr>
              <a:srgbClr val="FF0000"/>
            </a:fgClr>
            <a:bgClr>
              <a:schemeClr val="bg1"/>
            </a:bgClr>
          </a:patt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44115" name="Freeform 83" descr="Dark vertical"/>
          <p:cNvSpPr>
            <a:spLocks/>
          </p:cNvSpPr>
          <p:nvPr/>
        </p:nvSpPr>
        <p:spPr bwMode="auto">
          <a:xfrm>
            <a:off x="2819400" y="3330575"/>
            <a:ext cx="1393825" cy="8572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878" y="540"/>
              </a:cxn>
              <a:cxn ang="0">
                <a:pos x="876" y="484"/>
              </a:cxn>
              <a:cxn ang="0">
                <a:pos x="876" y="410"/>
              </a:cxn>
              <a:cxn ang="0">
                <a:pos x="870" y="324"/>
              </a:cxn>
              <a:cxn ang="0">
                <a:pos x="862" y="248"/>
              </a:cxn>
              <a:cxn ang="0">
                <a:pos x="858" y="214"/>
              </a:cxn>
              <a:cxn ang="0">
                <a:pos x="0" y="0"/>
              </a:cxn>
            </a:cxnLst>
            <a:rect l="0" t="0" r="r" b="b"/>
            <a:pathLst>
              <a:path w="878" h="540">
                <a:moveTo>
                  <a:pt x="0" y="0"/>
                </a:moveTo>
                <a:lnTo>
                  <a:pt x="878" y="540"/>
                </a:lnTo>
                <a:lnTo>
                  <a:pt x="876" y="484"/>
                </a:lnTo>
                <a:lnTo>
                  <a:pt x="876" y="410"/>
                </a:lnTo>
                <a:lnTo>
                  <a:pt x="870" y="324"/>
                </a:lnTo>
                <a:lnTo>
                  <a:pt x="862" y="248"/>
                </a:lnTo>
                <a:lnTo>
                  <a:pt x="858" y="214"/>
                </a:lnTo>
                <a:lnTo>
                  <a:pt x="0" y="0"/>
                </a:lnTo>
                <a:close/>
              </a:path>
            </a:pathLst>
          </a:custGeom>
          <a:pattFill prst="dkVert">
            <a:fgClr>
              <a:srgbClr val="66FF33"/>
            </a:fgClr>
            <a:bgClr>
              <a:schemeClr val="bg1"/>
            </a:bgClr>
          </a:pattFill>
          <a:ln w="9525" cap="flat" cmpd="sng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44122" name="Freeform 90" descr="Dark horizontal"/>
          <p:cNvSpPr>
            <a:spLocks/>
          </p:cNvSpPr>
          <p:nvPr/>
        </p:nvSpPr>
        <p:spPr bwMode="auto">
          <a:xfrm>
            <a:off x="1847850" y="1190625"/>
            <a:ext cx="966788" cy="2133600"/>
          </a:xfrm>
          <a:custGeom>
            <a:avLst/>
            <a:gdLst/>
            <a:ahLst/>
            <a:cxnLst>
              <a:cxn ang="0">
                <a:pos x="609" y="1344"/>
              </a:cxn>
              <a:cxn ang="0">
                <a:pos x="213" y="33"/>
              </a:cxn>
              <a:cxn ang="0">
                <a:pos x="132" y="12"/>
              </a:cxn>
              <a:cxn ang="0">
                <a:pos x="45" y="0"/>
              </a:cxn>
              <a:cxn ang="0">
                <a:pos x="0" y="0"/>
              </a:cxn>
              <a:cxn ang="0">
                <a:pos x="609" y="1344"/>
              </a:cxn>
            </a:cxnLst>
            <a:rect l="0" t="0" r="r" b="b"/>
            <a:pathLst>
              <a:path w="609" h="1344">
                <a:moveTo>
                  <a:pt x="609" y="1344"/>
                </a:moveTo>
                <a:lnTo>
                  <a:pt x="213" y="33"/>
                </a:lnTo>
                <a:lnTo>
                  <a:pt x="132" y="12"/>
                </a:lnTo>
                <a:lnTo>
                  <a:pt x="45" y="0"/>
                </a:lnTo>
                <a:lnTo>
                  <a:pt x="0" y="0"/>
                </a:lnTo>
                <a:lnTo>
                  <a:pt x="609" y="1344"/>
                </a:lnTo>
                <a:close/>
              </a:path>
            </a:pathLst>
          </a:custGeom>
          <a:pattFill prst="dkHorz">
            <a:fgClr>
              <a:srgbClr val="66FF33"/>
            </a:fgClr>
            <a:bgClr>
              <a:schemeClr val="bg1"/>
            </a:bgClr>
          </a:pattFill>
          <a:ln w="9525" cap="flat" cmpd="sng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44124" name="Freeform 92" descr="Wide upward diagonal"/>
          <p:cNvSpPr>
            <a:spLocks/>
          </p:cNvSpPr>
          <p:nvPr/>
        </p:nvSpPr>
        <p:spPr bwMode="auto">
          <a:xfrm>
            <a:off x="2185988" y="947738"/>
            <a:ext cx="628650" cy="2376487"/>
          </a:xfrm>
          <a:custGeom>
            <a:avLst/>
            <a:gdLst/>
            <a:ahLst/>
            <a:cxnLst>
              <a:cxn ang="0">
                <a:pos x="396" y="1497"/>
              </a:cxn>
              <a:cxn ang="0">
                <a:pos x="393" y="0"/>
              </a:cxn>
              <a:cxn ang="0">
                <a:pos x="282" y="21"/>
              </a:cxn>
              <a:cxn ang="0">
                <a:pos x="207" y="45"/>
              </a:cxn>
              <a:cxn ang="0">
                <a:pos x="114" y="93"/>
              </a:cxn>
              <a:cxn ang="0">
                <a:pos x="45" y="144"/>
              </a:cxn>
              <a:cxn ang="0">
                <a:pos x="0" y="183"/>
              </a:cxn>
              <a:cxn ang="0">
                <a:pos x="396" y="1497"/>
              </a:cxn>
            </a:cxnLst>
            <a:rect l="0" t="0" r="r" b="b"/>
            <a:pathLst>
              <a:path w="396" h="1497">
                <a:moveTo>
                  <a:pt x="396" y="1497"/>
                </a:moveTo>
                <a:lnTo>
                  <a:pt x="393" y="0"/>
                </a:lnTo>
                <a:lnTo>
                  <a:pt x="282" y="21"/>
                </a:lnTo>
                <a:lnTo>
                  <a:pt x="207" y="45"/>
                </a:lnTo>
                <a:lnTo>
                  <a:pt x="114" y="93"/>
                </a:lnTo>
                <a:lnTo>
                  <a:pt x="45" y="144"/>
                </a:lnTo>
                <a:lnTo>
                  <a:pt x="0" y="183"/>
                </a:lnTo>
                <a:lnTo>
                  <a:pt x="396" y="1497"/>
                </a:lnTo>
                <a:close/>
              </a:path>
            </a:pathLst>
          </a:custGeom>
          <a:pattFill prst="wdUpDiag">
            <a:fgClr>
              <a:srgbClr val="000099"/>
            </a:fgClr>
            <a:bgClr>
              <a:schemeClr val="bg1"/>
            </a:bgClr>
          </a:pattFill>
          <a:ln w="9525" cap="flat" cmpd="sng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44035" name="Rectangle 3"/>
          <p:cNvSpPr>
            <a:spLocks noGrp="1" noChangeArrowheads="1"/>
          </p:cNvSpPr>
          <p:nvPr>
            <p:ph type="title"/>
          </p:nvPr>
        </p:nvSpPr>
        <p:spPr>
          <a:xfrm>
            <a:off x="0" y="52388"/>
            <a:ext cx="9140825" cy="914400"/>
          </a:xfrm>
        </p:spPr>
        <p:txBody>
          <a:bodyPr>
            <a:normAutofit/>
          </a:bodyPr>
          <a:lstStyle/>
          <a:p>
            <a:pPr algn="ctr"/>
            <a:r>
              <a:rPr lang="en-US" sz="2800" dirty="0">
                <a:solidFill>
                  <a:srgbClr val="0033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Euler Angles</a:t>
            </a:r>
          </a:p>
        </p:txBody>
      </p:sp>
      <p:graphicFrame>
        <p:nvGraphicFramePr>
          <p:cNvPr id="44057" name="Object 25"/>
          <p:cNvGraphicFramePr>
            <a:graphicFrameLocks noChangeAspect="1"/>
          </p:cNvGraphicFramePr>
          <p:nvPr/>
        </p:nvGraphicFramePr>
        <p:xfrm>
          <a:off x="6229350" y="1600200"/>
          <a:ext cx="1263650" cy="1681163"/>
        </p:xfrm>
        <a:graphic>
          <a:graphicData uri="http://schemas.openxmlformats.org/presentationml/2006/ole">
            <p:oleObj spid="_x0000_s274435" name="Equation" r:id="rId4" imgW="419040" imgH="558720" progId="Equation.3">
              <p:embed/>
            </p:oleObj>
          </a:graphicData>
        </a:graphic>
      </p:graphicFrame>
      <p:sp>
        <p:nvSpPr>
          <p:cNvPr id="44065" name="Text Box 33"/>
          <p:cNvSpPr txBox="1">
            <a:spLocks noChangeArrowheads="1"/>
          </p:cNvSpPr>
          <p:nvPr/>
        </p:nvSpPr>
        <p:spPr bwMode="auto">
          <a:xfrm>
            <a:off x="3813175" y="6062663"/>
            <a:ext cx="486092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 i="1">
                <a:solidFill>
                  <a:srgbClr val="FF3300"/>
                </a:solidFill>
              </a:rPr>
              <a:t>roll	          pitch	                        yaw</a:t>
            </a:r>
          </a:p>
        </p:txBody>
      </p:sp>
      <p:sp>
        <p:nvSpPr>
          <p:cNvPr id="44074" name="Arc 42"/>
          <p:cNvSpPr>
            <a:spLocks/>
          </p:cNvSpPr>
          <p:nvPr/>
        </p:nvSpPr>
        <p:spPr bwMode="auto">
          <a:xfrm flipH="1" flipV="1">
            <a:off x="1693863" y="1179513"/>
            <a:ext cx="2519362" cy="3008312"/>
          </a:xfrm>
          <a:custGeom>
            <a:avLst/>
            <a:gdLst>
              <a:gd name="G0" fmla="+- 21600 0 0"/>
              <a:gd name="G1" fmla="+- 478 0 0"/>
              <a:gd name="G2" fmla="+- 21600 0 0"/>
              <a:gd name="T0" fmla="*/ 20864 w 21600"/>
              <a:gd name="T1" fmla="*/ 22065 h 22065"/>
              <a:gd name="T2" fmla="*/ 5 w 21600"/>
              <a:gd name="T3" fmla="*/ 0 h 22065"/>
              <a:gd name="T4" fmla="*/ 21600 w 21600"/>
              <a:gd name="T5" fmla="*/ 478 h 220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2065" fill="none" extrusionOk="0">
                <a:moveTo>
                  <a:pt x="20863" y="22065"/>
                </a:moveTo>
                <a:cubicBezTo>
                  <a:pt x="9227" y="21668"/>
                  <a:pt x="0" y="12120"/>
                  <a:pt x="0" y="478"/>
                </a:cubicBezTo>
                <a:cubicBezTo>
                  <a:pt x="-1" y="318"/>
                  <a:pt x="1" y="159"/>
                  <a:pt x="5" y="0"/>
                </a:cubicBezTo>
              </a:path>
              <a:path w="21600" h="22065" stroke="0" extrusionOk="0">
                <a:moveTo>
                  <a:pt x="20863" y="22065"/>
                </a:moveTo>
                <a:cubicBezTo>
                  <a:pt x="9227" y="21668"/>
                  <a:pt x="0" y="12120"/>
                  <a:pt x="0" y="478"/>
                </a:cubicBezTo>
                <a:cubicBezTo>
                  <a:pt x="-1" y="318"/>
                  <a:pt x="1" y="159"/>
                  <a:pt x="5" y="0"/>
                </a:cubicBezTo>
                <a:lnTo>
                  <a:pt x="21600" y="478"/>
                </a:lnTo>
                <a:close/>
              </a:path>
            </a:pathLst>
          </a:cu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4076" name="Line 44"/>
          <p:cNvSpPr>
            <a:spLocks noChangeShapeType="1"/>
          </p:cNvSpPr>
          <p:nvPr/>
        </p:nvSpPr>
        <p:spPr bwMode="auto">
          <a:xfrm flipH="1">
            <a:off x="1565275" y="3322638"/>
            <a:ext cx="1249363" cy="904875"/>
          </a:xfrm>
          <a:prstGeom prst="line">
            <a:avLst/>
          </a:prstGeom>
          <a:noFill/>
          <a:ln w="12700">
            <a:solidFill>
              <a:srgbClr val="FF00FF"/>
            </a:solidFill>
            <a:round/>
            <a:headEnd/>
            <a:tailEnd type="triangle" w="med" len="lg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44078" name="Line 46"/>
          <p:cNvSpPr>
            <a:spLocks noChangeShapeType="1"/>
          </p:cNvSpPr>
          <p:nvPr/>
        </p:nvSpPr>
        <p:spPr bwMode="auto">
          <a:xfrm>
            <a:off x="2814638" y="3317875"/>
            <a:ext cx="1393825" cy="860425"/>
          </a:xfrm>
          <a:prstGeom prst="line">
            <a:avLst/>
          </a:prstGeom>
          <a:noFill/>
          <a:ln w="12700">
            <a:solidFill>
              <a:srgbClr val="FF00FF"/>
            </a:solidFill>
            <a:round/>
            <a:headEnd/>
            <a:tailEnd type="triangle" w="med" len="lg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44079" name="Line 47"/>
          <p:cNvSpPr>
            <a:spLocks noChangeShapeType="1"/>
          </p:cNvSpPr>
          <p:nvPr/>
        </p:nvSpPr>
        <p:spPr bwMode="auto">
          <a:xfrm flipH="1" flipV="1">
            <a:off x="2814638" y="957263"/>
            <a:ext cx="1587" cy="2362200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/>
            <a:tailEnd type="triangle" w="med" len="lg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44081" name="Line 49"/>
          <p:cNvSpPr>
            <a:spLocks noChangeShapeType="1"/>
          </p:cNvSpPr>
          <p:nvPr/>
        </p:nvSpPr>
        <p:spPr bwMode="auto">
          <a:xfrm flipH="1">
            <a:off x="1692275" y="3333750"/>
            <a:ext cx="1108075" cy="1327150"/>
          </a:xfrm>
          <a:prstGeom prst="line">
            <a:avLst/>
          </a:prstGeom>
          <a:noFill/>
          <a:ln w="12700">
            <a:solidFill>
              <a:srgbClr val="000080"/>
            </a:solidFill>
            <a:round/>
            <a:headEnd/>
            <a:tailEnd type="triangle" w="med" len="lg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44084" name="Line 52"/>
          <p:cNvSpPr>
            <a:spLocks noChangeShapeType="1"/>
          </p:cNvSpPr>
          <p:nvPr/>
        </p:nvSpPr>
        <p:spPr bwMode="auto">
          <a:xfrm>
            <a:off x="2809875" y="3319463"/>
            <a:ext cx="1370013" cy="350837"/>
          </a:xfrm>
          <a:prstGeom prst="line">
            <a:avLst/>
          </a:prstGeom>
          <a:noFill/>
          <a:ln w="12700">
            <a:solidFill>
              <a:srgbClr val="00FF00"/>
            </a:solidFill>
            <a:round/>
            <a:headEnd/>
            <a:tailEnd type="triangle" w="med" len="lg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44085" name="Line 53"/>
          <p:cNvSpPr>
            <a:spLocks noChangeShapeType="1"/>
          </p:cNvSpPr>
          <p:nvPr/>
        </p:nvSpPr>
        <p:spPr bwMode="auto">
          <a:xfrm flipH="1" flipV="1">
            <a:off x="1847850" y="1189038"/>
            <a:ext cx="962025" cy="2130425"/>
          </a:xfrm>
          <a:prstGeom prst="line">
            <a:avLst/>
          </a:prstGeom>
          <a:noFill/>
          <a:ln w="12700">
            <a:solidFill>
              <a:srgbClr val="00FF00"/>
            </a:solidFill>
            <a:round/>
            <a:headEnd/>
            <a:tailEnd type="triangle" w="med" len="lg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44086" name="Line 54"/>
          <p:cNvSpPr>
            <a:spLocks noChangeShapeType="1"/>
          </p:cNvSpPr>
          <p:nvPr/>
        </p:nvSpPr>
        <p:spPr bwMode="auto">
          <a:xfrm flipH="1">
            <a:off x="1692275" y="3319463"/>
            <a:ext cx="1122363" cy="1350962"/>
          </a:xfrm>
          <a:prstGeom prst="line">
            <a:avLst/>
          </a:prstGeom>
          <a:noFill/>
          <a:ln w="12700">
            <a:solidFill>
              <a:srgbClr val="00FF00"/>
            </a:solidFill>
            <a:prstDash val="lgDash"/>
            <a:round/>
            <a:headEnd/>
            <a:tailEnd type="triangle" w="med" len="lg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44098" name="Arc 66"/>
          <p:cNvSpPr>
            <a:spLocks/>
          </p:cNvSpPr>
          <p:nvPr/>
        </p:nvSpPr>
        <p:spPr bwMode="auto">
          <a:xfrm rot="5400000" flipH="1" flipV="1">
            <a:off x="2282031" y="1448594"/>
            <a:ext cx="1065213" cy="4803775"/>
          </a:xfrm>
          <a:custGeom>
            <a:avLst/>
            <a:gdLst>
              <a:gd name="G0" fmla="+- 21600 0 0"/>
              <a:gd name="G1" fmla="+- 21597 0 0"/>
              <a:gd name="G2" fmla="+- 21600 0 0"/>
              <a:gd name="T0" fmla="*/ 21984 w 21984"/>
              <a:gd name="T1" fmla="*/ 43194 h 43197"/>
              <a:gd name="T2" fmla="*/ 21260 w 21984"/>
              <a:gd name="T3" fmla="*/ 0 h 43197"/>
              <a:gd name="T4" fmla="*/ 21600 w 21984"/>
              <a:gd name="T5" fmla="*/ 21597 h 431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984" h="43197" fill="none" extrusionOk="0">
                <a:moveTo>
                  <a:pt x="21983" y="43193"/>
                </a:moveTo>
                <a:cubicBezTo>
                  <a:pt x="21856" y="43195"/>
                  <a:pt x="21728" y="43196"/>
                  <a:pt x="21600" y="43197"/>
                </a:cubicBezTo>
                <a:cubicBezTo>
                  <a:pt x="9670" y="43197"/>
                  <a:pt x="0" y="33526"/>
                  <a:pt x="0" y="21597"/>
                </a:cubicBezTo>
                <a:cubicBezTo>
                  <a:pt x="-1" y="9800"/>
                  <a:pt x="9464" y="185"/>
                  <a:pt x="21259" y="-1"/>
                </a:cubicBezTo>
              </a:path>
              <a:path w="21984" h="43197" stroke="0" extrusionOk="0">
                <a:moveTo>
                  <a:pt x="21983" y="43193"/>
                </a:moveTo>
                <a:cubicBezTo>
                  <a:pt x="21856" y="43195"/>
                  <a:pt x="21728" y="43196"/>
                  <a:pt x="21600" y="43197"/>
                </a:cubicBezTo>
                <a:cubicBezTo>
                  <a:pt x="9670" y="43197"/>
                  <a:pt x="0" y="33526"/>
                  <a:pt x="0" y="21597"/>
                </a:cubicBezTo>
                <a:cubicBezTo>
                  <a:pt x="-1" y="9800"/>
                  <a:pt x="9464" y="185"/>
                  <a:pt x="21259" y="-1"/>
                </a:cubicBezTo>
                <a:lnTo>
                  <a:pt x="21600" y="21597"/>
                </a:lnTo>
                <a:close/>
              </a:path>
            </a:pathLst>
          </a:custGeom>
          <a:noFill/>
          <a:ln w="19050">
            <a:solidFill>
              <a:srgbClr val="8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4099" name="Arc 67"/>
          <p:cNvSpPr>
            <a:spLocks/>
          </p:cNvSpPr>
          <p:nvPr/>
        </p:nvSpPr>
        <p:spPr bwMode="auto">
          <a:xfrm rot="4127923" flipH="1" flipV="1">
            <a:off x="2886869" y="1985169"/>
            <a:ext cx="1090612" cy="4019550"/>
          </a:xfrm>
          <a:custGeom>
            <a:avLst/>
            <a:gdLst>
              <a:gd name="G0" fmla="+- 21600 0 0"/>
              <a:gd name="G1" fmla="+- 20061 0 0"/>
              <a:gd name="G2" fmla="+- 21600 0 0"/>
              <a:gd name="T0" fmla="*/ 18149 w 21600"/>
              <a:gd name="T1" fmla="*/ 41384 h 41384"/>
              <a:gd name="T2" fmla="*/ 13592 w 21600"/>
              <a:gd name="T3" fmla="*/ 0 h 41384"/>
              <a:gd name="T4" fmla="*/ 21600 w 21600"/>
              <a:gd name="T5" fmla="*/ 20061 h 413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41384" fill="none" extrusionOk="0">
                <a:moveTo>
                  <a:pt x="18149" y="41383"/>
                </a:moveTo>
                <a:cubicBezTo>
                  <a:pt x="7687" y="39690"/>
                  <a:pt x="0" y="30658"/>
                  <a:pt x="0" y="20061"/>
                </a:cubicBezTo>
                <a:cubicBezTo>
                  <a:pt x="-1" y="11223"/>
                  <a:pt x="5384" y="3276"/>
                  <a:pt x="13592" y="0"/>
                </a:cubicBezTo>
              </a:path>
              <a:path w="21600" h="41384" stroke="0" extrusionOk="0">
                <a:moveTo>
                  <a:pt x="18149" y="41383"/>
                </a:moveTo>
                <a:cubicBezTo>
                  <a:pt x="7687" y="39690"/>
                  <a:pt x="0" y="30658"/>
                  <a:pt x="0" y="20061"/>
                </a:cubicBezTo>
                <a:cubicBezTo>
                  <a:pt x="-1" y="11223"/>
                  <a:pt x="5384" y="3276"/>
                  <a:pt x="13592" y="0"/>
                </a:cubicBezTo>
                <a:lnTo>
                  <a:pt x="21600" y="20061"/>
                </a:lnTo>
                <a:close/>
              </a:path>
            </a:pathLst>
          </a:custGeom>
          <a:noFill/>
          <a:ln w="19050">
            <a:solidFill>
              <a:srgbClr val="800000"/>
            </a:solidFill>
            <a:prstDash val="dash"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4100" name="Arc 68"/>
          <p:cNvSpPr>
            <a:spLocks/>
          </p:cNvSpPr>
          <p:nvPr/>
        </p:nvSpPr>
        <p:spPr bwMode="auto">
          <a:xfrm rot="16200000" flipH="1">
            <a:off x="1597025" y="-241300"/>
            <a:ext cx="2428875" cy="4803775"/>
          </a:xfrm>
          <a:custGeom>
            <a:avLst/>
            <a:gdLst>
              <a:gd name="G0" fmla="+- 21600 0 0"/>
              <a:gd name="G1" fmla="+- 21600 0 0"/>
              <a:gd name="G2" fmla="+- 21600 0 0"/>
              <a:gd name="T0" fmla="*/ 21984 w 22510"/>
              <a:gd name="T1" fmla="*/ 43197 h 43200"/>
              <a:gd name="T2" fmla="*/ 22510 w 22510"/>
              <a:gd name="T3" fmla="*/ 19 h 43200"/>
              <a:gd name="T4" fmla="*/ 21600 w 22510"/>
              <a:gd name="T5" fmla="*/ 21600 h 43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2510" h="43200" fill="none" extrusionOk="0">
                <a:moveTo>
                  <a:pt x="21983" y="43196"/>
                </a:moveTo>
                <a:cubicBezTo>
                  <a:pt x="21856" y="43198"/>
                  <a:pt x="21728" y="43199"/>
                  <a:pt x="21600" y="43200"/>
                </a:cubicBezTo>
                <a:cubicBezTo>
                  <a:pt x="9670" y="43200"/>
                  <a:pt x="0" y="33529"/>
                  <a:pt x="0" y="21600"/>
                </a:cubicBezTo>
                <a:cubicBezTo>
                  <a:pt x="0" y="9670"/>
                  <a:pt x="9670" y="0"/>
                  <a:pt x="21600" y="0"/>
                </a:cubicBezTo>
                <a:cubicBezTo>
                  <a:pt x="21903" y="-1"/>
                  <a:pt x="22206" y="6"/>
                  <a:pt x="22509" y="19"/>
                </a:cubicBezTo>
              </a:path>
              <a:path w="22510" h="43200" stroke="0" extrusionOk="0">
                <a:moveTo>
                  <a:pt x="21983" y="43196"/>
                </a:moveTo>
                <a:cubicBezTo>
                  <a:pt x="21856" y="43198"/>
                  <a:pt x="21728" y="43199"/>
                  <a:pt x="21600" y="43200"/>
                </a:cubicBezTo>
                <a:cubicBezTo>
                  <a:pt x="9670" y="43200"/>
                  <a:pt x="0" y="33529"/>
                  <a:pt x="0" y="21600"/>
                </a:cubicBezTo>
                <a:cubicBezTo>
                  <a:pt x="0" y="9670"/>
                  <a:pt x="9670" y="0"/>
                  <a:pt x="21600" y="0"/>
                </a:cubicBezTo>
                <a:cubicBezTo>
                  <a:pt x="21903" y="-1"/>
                  <a:pt x="22206" y="6"/>
                  <a:pt x="22509" y="19"/>
                </a:cubicBezTo>
                <a:lnTo>
                  <a:pt x="21600" y="21600"/>
                </a:lnTo>
                <a:close/>
              </a:path>
            </a:pathLst>
          </a:custGeom>
          <a:noFill/>
          <a:ln w="19050">
            <a:solidFill>
              <a:srgbClr val="8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4101" name="Arc 69"/>
          <p:cNvSpPr>
            <a:spLocks/>
          </p:cNvSpPr>
          <p:nvPr/>
        </p:nvSpPr>
        <p:spPr bwMode="auto">
          <a:xfrm flipV="1">
            <a:off x="1471613" y="962025"/>
            <a:ext cx="1344612" cy="3684588"/>
          </a:xfrm>
          <a:custGeom>
            <a:avLst/>
            <a:gdLst>
              <a:gd name="G0" fmla="+- 21600 0 0"/>
              <a:gd name="G1" fmla="+- 11720 0 0"/>
              <a:gd name="G2" fmla="+- 21600 0 0"/>
              <a:gd name="T0" fmla="*/ 21425 w 21600"/>
              <a:gd name="T1" fmla="*/ 33319 h 33319"/>
              <a:gd name="T2" fmla="*/ 3456 w 21600"/>
              <a:gd name="T3" fmla="*/ 0 h 33319"/>
              <a:gd name="T4" fmla="*/ 21600 w 21600"/>
              <a:gd name="T5" fmla="*/ 11720 h 333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33319" fill="none" extrusionOk="0">
                <a:moveTo>
                  <a:pt x="21424" y="33319"/>
                </a:moveTo>
                <a:cubicBezTo>
                  <a:pt x="9564" y="33223"/>
                  <a:pt x="0" y="23581"/>
                  <a:pt x="0" y="11720"/>
                </a:cubicBezTo>
                <a:cubicBezTo>
                  <a:pt x="-1" y="7562"/>
                  <a:pt x="1200" y="3492"/>
                  <a:pt x="3456" y="0"/>
                </a:cubicBezTo>
              </a:path>
              <a:path w="21600" h="33319" stroke="0" extrusionOk="0">
                <a:moveTo>
                  <a:pt x="21424" y="33319"/>
                </a:moveTo>
                <a:cubicBezTo>
                  <a:pt x="9564" y="33223"/>
                  <a:pt x="0" y="23581"/>
                  <a:pt x="0" y="11720"/>
                </a:cubicBezTo>
                <a:cubicBezTo>
                  <a:pt x="-1" y="7562"/>
                  <a:pt x="1200" y="3492"/>
                  <a:pt x="3456" y="0"/>
                </a:cubicBezTo>
                <a:lnTo>
                  <a:pt x="21600" y="11720"/>
                </a:lnTo>
                <a:close/>
              </a:path>
            </a:pathLst>
          </a:cu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4102" name="Line 70"/>
          <p:cNvSpPr>
            <a:spLocks noChangeShapeType="1"/>
          </p:cNvSpPr>
          <p:nvPr/>
        </p:nvSpPr>
        <p:spPr bwMode="auto">
          <a:xfrm flipV="1">
            <a:off x="419100" y="3327400"/>
            <a:ext cx="4800600" cy="0"/>
          </a:xfrm>
          <a:prstGeom prst="line">
            <a:avLst/>
          </a:prstGeom>
          <a:noFill/>
          <a:ln w="15875">
            <a:solidFill>
              <a:schemeClr val="tx1"/>
            </a:solidFill>
            <a:prstDash val="dash"/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44080" name="Line 48"/>
          <p:cNvSpPr>
            <a:spLocks noChangeShapeType="1"/>
          </p:cNvSpPr>
          <p:nvPr/>
        </p:nvSpPr>
        <p:spPr bwMode="auto">
          <a:xfrm flipH="1" flipV="1">
            <a:off x="2187575" y="1231900"/>
            <a:ext cx="627063" cy="2087563"/>
          </a:xfrm>
          <a:prstGeom prst="line">
            <a:avLst/>
          </a:prstGeom>
          <a:noFill/>
          <a:ln w="12700">
            <a:solidFill>
              <a:srgbClr val="000080"/>
            </a:solidFill>
            <a:round/>
            <a:headEnd/>
            <a:tailEnd type="triangle" w="med" len="lg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44082" name="Line 50"/>
          <p:cNvSpPr>
            <a:spLocks noChangeShapeType="1"/>
          </p:cNvSpPr>
          <p:nvPr/>
        </p:nvSpPr>
        <p:spPr bwMode="auto">
          <a:xfrm flipH="1" flipV="1">
            <a:off x="2805113" y="944563"/>
            <a:ext cx="3175" cy="2379662"/>
          </a:xfrm>
          <a:prstGeom prst="line">
            <a:avLst/>
          </a:prstGeom>
          <a:noFill/>
          <a:ln w="12700">
            <a:solidFill>
              <a:srgbClr val="FF00FF"/>
            </a:solidFill>
            <a:prstDash val="lgDash"/>
            <a:round/>
            <a:headEnd/>
            <a:tailEnd type="triangle" w="med" len="lg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44103" name="Text Box 71"/>
          <p:cNvSpPr txBox="1">
            <a:spLocks noChangeArrowheads="1"/>
          </p:cNvSpPr>
          <p:nvPr/>
        </p:nvSpPr>
        <p:spPr bwMode="auto">
          <a:xfrm>
            <a:off x="2422525" y="552450"/>
            <a:ext cx="8286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z</a:t>
            </a:r>
            <a:r>
              <a:rPr lang="en-US" baseline="30000">
                <a:solidFill>
                  <a:srgbClr val="FF0000"/>
                </a:solidFill>
              </a:rPr>
              <a:t>n</a:t>
            </a:r>
            <a:r>
              <a:rPr lang="en-US"/>
              <a:t>=</a:t>
            </a:r>
            <a:r>
              <a:rPr lang="en-US">
                <a:solidFill>
                  <a:srgbClr val="FF33CC"/>
                </a:solidFill>
              </a:rPr>
              <a:t>z</a:t>
            </a:r>
            <a:r>
              <a:rPr lang="en-US">
                <a:solidFill>
                  <a:srgbClr val="FF33CC"/>
                </a:solidFill>
                <a:cs typeface="Times New Roman" pitchFamily="18" charset="0"/>
              </a:rPr>
              <a:t>´</a:t>
            </a:r>
            <a:endParaRPr lang="en-US" baseline="30000">
              <a:solidFill>
                <a:srgbClr val="FF33CC"/>
              </a:solidFill>
            </a:endParaRPr>
          </a:p>
        </p:txBody>
      </p:sp>
      <p:sp>
        <p:nvSpPr>
          <p:cNvPr id="44104" name="Text Box 72"/>
          <p:cNvSpPr txBox="1">
            <a:spLocks noChangeArrowheads="1"/>
          </p:cNvSpPr>
          <p:nvPr/>
        </p:nvSpPr>
        <p:spPr bwMode="auto">
          <a:xfrm>
            <a:off x="1492250" y="762000"/>
            <a:ext cx="4206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>
                <a:solidFill>
                  <a:srgbClr val="66FF33"/>
                </a:solidFill>
              </a:rPr>
              <a:t>z</a:t>
            </a:r>
            <a:r>
              <a:rPr lang="en-US" baseline="30000">
                <a:solidFill>
                  <a:srgbClr val="66FF33"/>
                </a:solidFill>
              </a:rPr>
              <a:t>b</a:t>
            </a:r>
          </a:p>
        </p:txBody>
      </p:sp>
      <p:sp>
        <p:nvSpPr>
          <p:cNvPr id="44105" name="Text Box 73"/>
          <p:cNvSpPr txBox="1">
            <a:spLocks noChangeArrowheads="1"/>
          </p:cNvSpPr>
          <p:nvPr/>
        </p:nvSpPr>
        <p:spPr bwMode="auto">
          <a:xfrm>
            <a:off x="1958975" y="635000"/>
            <a:ext cx="4206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>
                <a:solidFill>
                  <a:srgbClr val="000099"/>
                </a:solidFill>
              </a:rPr>
              <a:t>z</a:t>
            </a:r>
            <a:r>
              <a:rPr lang="en-US">
                <a:solidFill>
                  <a:srgbClr val="000099"/>
                </a:solidFill>
                <a:cs typeface="Times New Roman" pitchFamily="18" charset="0"/>
              </a:rPr>
              <a:t>˝</a:t>
            </a:r>
            <a:endParaRPr lang="en-US" baseline="30000">
              <a:solidFill>
                <a:srgbClr val="000099"/>
              </a:solidFill>
            </a:endParaRPr>
          </a:p>
        </p:txBody>
      </p:sp>
      <p:sp>
        <p:nvSpPr>
          <p:cNvPr id="44106" name="Text Box 74"/>
          <p:cNvSpPr txBox="1">
            <a:spLocks noChangeArrowheads="1"/>
          </p:cNvSpPr>
          <p:nvPr/>
        </p:nvSpPr>
        <p:spPr bwMode="auto">
          <a:xfrm>
            <a:off x="708025" y="3930650"/>
            <a:ext cx="438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x</a:t>
            </a:r>
            <a:r>
              <a:rPr lang="en-US" baseline="30000">
                <a:solidFill>
                  <a:srgbClr val="FF0000"/>
                </a:solidFill>
              </a:rPr>
              <a:t>n</a:t>
            </a:r>
            <a:endParaRPr lang="en-US" baseline="30000">
              <a:solidFill>
                <a:srgbClr val="FF33CC"/>
              </a:solidFill>
            </a:endParaRPr>
          </a:p>
        </p:txBody>
      </p:sp>
      <p:sp>
        <p:nvSpPr>
          <p:cNvPr id="44108" name="Text Box 76"/>
          <p:cNvSpPr txBox="1">
            <a:spLocks noChangeArrowheads="1"/>
          </p:cNvSpPr>
          <p:nvPr/>
        </p:nvSpPr>
        <p:spPr bwMode="auto">
          <a:xfrm>
            <a:off x="1238250" y="4667250"/>
            <a:ext cx="86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>
                <a:solidFill>
                  <a:srgbClr val="000099"/>
                </a:solidFill>
              </a:rPr>
              <a:t>x</a:t>
            </a:r>
            <a:r>
              <a:rPr lang="en-US">
                <a:solidFill>
                  <a:srgbClr val="000099"/>
                </a:solidFill>
                <a:cs typeface="Times New Roman" pitchFamily="18" charset="0"/>
              </a:rPr>
              <a:t>˝=</a:t>
            </a:r>
            <a:r>
              <a:rPr lang="en-US">
                <a:solidFill>
                  <a:srgbClr val="66FF33"/>
                </a:solidFill>
                <a:cs typeface="Times New Roman" pitchFamily="18" charset="0"/>
              </a:rPr>
              <a:t>x</a:t>
            </a:r>
            <a:r>
              <a:rPr lang="en-US" baseline="30000">
                <a:solidFill>
                  <a:srgbClr val="66FF33"/>
                </a:solidFill>
              </a:rPr>
              <a:t>b</a:t>
            </a:r>
          </a:p>
        </p:txBody>
      </p:sp>
      <p:sp>
        <p:nvSpPr>
          <p:cNvPr id="44109" name="Text Box 77"/>
          <p:cNvSpPr txBox="1">
            <a:spLocks noChangeArrowheads="1"/>
          </p:cNvSpPr>
          <p:nvPr/>
        </p:nvSpPr>
        <p:spPr bwMode="auto">
          <a:xfrm>
            <a:off x="1149350" y="4124325"/>
            <a:ext cx="438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>
                <a:solidFill>
                  <a:srgbClr val="FF3399"/>
                </a:solidFill>
              </a:rPr>
              <a:t>x</a:t>
            </a:r>
            <a:r>
              <a:rPr lang="en-US">
                <a:solidFill>
                  <a:srgbClr val="FF3399"/>
                </a:solidFill>
                <a:cs typeface="Times New Roman" pitchFamily="18" charset="0"/>
              </a:rPr>
              <a:t>´</a:t>
            </a:r>
            <a:endParaRPr lang="en-US" baseline="30000">
              <a:solidFill>
                <a:srgbClr val="FF3399"/>
              </a:solidFill>
            </a:endParaRPr>
          </a:p>
        </p:txBody>
      </p:sp>
      <p:sp>
        <p:nvSpPr>
          <p:cNvPr id="44110" name="Text Box 78"/>
          <p:cNvSpPr txBox="1">
            <a:spLocks noChangeArrowheads="1"/>
          </p:cNvSpPr>
          <p:nvPr/>
        </p:nvSpPr>
        <p:spPr bwMode="auto">
          <a:xfrm>
            <a:off x="3444875" y="4433888"/>
            <a:ext cx="438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y</a:t>
            </a:r>
            <a:r>
              <a:rPr lang="en-US" baseline="30000">
                <a:solidFill>
                  <a:srgbClr val="FF0000"/>
                </a:solidFill>
              </a:rPr>
              <a:t>n</a:t>
            </a:r>
            <a:endParaRPr lang="en-US" baseline="30000">
              <a:solidFill>
                <a:srgbClr val="FF33CC"/>
              </a:solidFill>
            </a:endParaRPr>
          </a:p>
        </p:txBody>
      </p:sp>
      <p:sp>
        <p:nvSpPr>
          <p:cNvPr id="44111" name="Text Box 79"/>
          <p:cNvSpPr txBox="1">
            <a:spLocks noChangeArrowheads="1"/>
          </p:cNvSpPr>
          <p:nvPr/>
        </p:nvSpPr>
        <p:spPr bwMode="auto">
          <a:xfrm>
            <a:off x="4189413" y="3392488"/>
            <a:ext cx="438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>
                <a:solidFill>
                  <a:srgbClr val="66FF33"/>
                </a:solidFill>
                <a:cs typeface="Times New Roman" pitchFamily="18" charset="0"/>
              </a:rPr>
              <a:t>y</a:t>
            </a:r>
            <a:r>
              <a:rPr lang="en-US" baseline="30000">
                <a:solidFill>
                  <a:srgbClr val="66FF33"/>
                </a:solidFill>
              </a:rPr>
              <a:t>b</a:t>
            </a:r>
          </a:p>
        </p:txBody>
      </p:sp>
      <p:sp>
        <p:nvSpPr>
          <p:cNvPr id="44112" name="Text Box 80"/>
          <p:cNvSpPr txBox="1">
            <a:spLocks noChangeArrowheads="1"/>
          </p:cNvSpPr>
          <p:nvPr/>
        </p:nvSpPr>
        <p:spPr bwMode="auto">
          <a:xfrm>
            <a:off x="4121150" y="4122738"/>
            <a:ext cx="86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>
                <a:solidFill>
                  <a:srgbClr val="FF3399"/>
                </a:solidFill>
              </a:rPr>
              <a:t>y</a:t>
            </a:r>
            <a:r>
              <a:rPr lang="en-US">
                <a:solidFill>
                  <a:srgbClr val="FF3399"/>
                </a:solidFill>
                <a:cs typeface="Times New Roman" pitchFamily="18" charset="0"/>
              </a:rPr>
              <a:t>´=</a:t>
            </a:r>
            <a:r>
              <a:rPr lang="en-US">
                <a:solidFill>
                  <a:srgbClr val="000099"/>
                </a:solidFill>
              </a:rPr>
              <a:t>y</a:t>
            </a:r>
            <a:r>
              <a:rPr lang="en-US">
                <a:solidFill>
                  <a:srgbClr val="000099"/>
                </a:solidFill>
                <a:cs typeface="Times New Roman" pitchFamily="18" charset="0"/>
              </a:rPr>
              <a:t>˝</a:t>
            </a:r>
          </a:p>
        </p:txBody>
      </p:sp>
      <p:sp>
        <p:nvSpPr>
          <p:cNvPr id="44113" name="Text Box 81"/>
          <p:cNvSpPr txBox="1">
            <a:spLocks noChangeArrowheads="1"/>
          </p:cNvSpPr>
          <p:nvPr/>
        </p:nvSpPr>
        <p:spPr bwMode="auto">
          <a:xfrm>
            <a:off x="2409825" y="2952750"/>
            <a:ext cx="336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>
                <a:solidFill>
                  <a:srgbClr val="FF3399"/>
                </a:solidFill>
              </a:rPr>
              <a:t>0</a:t>
            </a:r>
            <a:endParaRPr lang="en-US">
              <a:solidFill>
                <a:srgbClr val="000099"/>
              </a:solidFill>
              <a:cs typeface="Times New Roman" pitchFamily="18" charset="0"/>
            </a:endParaRPr>
          </a:p>
        </p:txBody>
      </p:sp>
      <p:sp>
        <p:nvSpPr>
          <p:cNvPr id="44083" name="Line 51"/>
          <p:cNvSpPr>
            <a:spLocks noChangeShapeType="1"/>
          </p:cNvSpPr>
          <p:nvPr/>
        </p:nvSpPr>
        <p:spPr bwMode="auto">
          <a:xfrm>
            <a:off x="2814638" y="3321050"/>
            <a:ext cx="1395412" cy="866775"/>
          </a:xfrm>
          <a:prstGeom prst="line">
            <a:avLst/>
          </a:prstGeom>
          <a:noFill/>
          <a:ln w="12700">
            <a:solidFill>
              <a:srgbClr val="000080"/>
            </a:solidFill>
            <a:prstDash val="lgDash"/>
            <a:round/>
            <a:headEnd/>
            <a:tailEnd type="triangle" w="med" len="lg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44077" name="Line 45"/>
          <p:cNvSpPr>
            <a:spLocks noChangeShapeType="1"/>
          </p:cNvSpPr>
          <p:nvPr/>
        </p:nvSpPr>
        <p:spPr bwMode="auto">
          <a:xfrm>
            <a:off x="2819400" y="3328988"/>
            <a:ext cx="935038" cy="966787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/>
            <a:tailEnd type="triangle" w="med" len="lg"/>
          </a:ln>
          <a:effectLst/>
        </p:spPr>
        <p:txBody>
          <a:bodyPr/>
          <a:lstStyle/>
          <a:p>
            <a:endParaRPr lang="en-US"/>
          </a:p>
        </p:txBody>
      </p:sp>
      <p:graphicFrame>
        <p:nvGraphicFramePr>
          <p:cNvPr id="44116" name="Object 84"/>
          <p:cNvGraphicFramePr>
            <a:graphicFrameLocks noChangeAspect="1"/>
          </p:cNvGraphicFramePr>
          <p:nvPr/>
        </p:nvGraphicFramePr>
        <p:xfrm>
          <a:off x="3417888" y="3790950"/>
          <a:ext cx="274637" cy="300038"/>
        </p:xfrm>
        <a:graphic>
          <a:graphicData uri="http://schemas.openxmlformats.org/presentationml/2006/ole">
            <p:oleObj spid="_x0000_s274436" name="Equation" r:id="rId5" imgW="139680" imgH="152280" progId="Equation.3">
              <p:embed/>
            </p:oleObj>
          </a:graphicData>
        </a:graphic>
      </p:graphicFrame>
      <p:graphicFrame>
        <p:nvGraphicFramePr>
          <p:cNvPr id="44117" name="Object 85"/>
          <p:cNvGraphicFramePr>
            <a:graphicFrameLocks noChangeAspect="1"/>
          </p:cNvGraphicFramePr>
          <p:nvPr/>
        </p:nvGraphicFramePr>
        <p:xfrm>
          <a:off x="3789363" y="3640138"/>
          <a:ext cx="249237" cy="300037"/>
        </p:xfrm>
        <a:graphic>
          <a:graphicData uri="http://schemas.openxmlformats.org/presentationml/2006/ole">
            <p:oleObj spid="_x0000_s274437" name="Equation" r:id="rId6" imgW="126720" imgH="152280" progId="Equation.3">
              <p:embed/>
            </p:oleObj>
          </a:graphicData>
        </a:graphic>
      </p:graphicFrame>
      <p:graphicFrame>
        <p:nvGraphicFramePr>
          <p:cNvPr id="44118" name="Object 86"/>
          <p:cNvGraphicFramePr>
            <a:graphicFrameLocks noChangeAspect="1"/>
          </p:cNvGraphicFramePr>
          <p:nvPr/>
        </p:nvGraphicFramePr>
        <p:xfrm>
          <a:off x="1624013" y="3735388"/>
          <a:ext cx="274637" cy="300037"/>
        </p:xfrm>
        <a:graphic>
          <a:graphicData uri="http://schemas.openxmlformats.org/presentationml/2006/ole">
            <p:oleObj spid="_x0000_s274438" name="Equation" r:id="rId7" imgW="139680" imgH="152280" progId="Equation.3">
              <p:embed/>
            </p:oleObj>
          </a:graphicData>
        </a:graphic>
      </p:graphicFrame>
      <p:graphicFrame>
        <p:nvGraphicFramePr>
          <p:cNvPr id="44119" name="Object 87"/>
          <p:cNvGraphicFramePr>
            <a:graphicFrameLocks noChangeAspect="1"/>
          </p:cNvGraphicFramePr>
          <p:nvPr/>
        </p:nvGraphicFramePr>
        <p:xfrm>
          <a:off x="1946275" y="3919538"/>
          <a:ext cx="223838" cy="300037"/>
        </p:xfrm>
        <a:graphic>
          <a:graphicData uri="http://schemas.openxmlformats.org/presentationml/2006/ole">
            <p:oleObj spid="_x0000_s274439" name="Equation" r:id="rId8" imgW="114120" imgH="152280" progId="Equation.3">
              <p:embed/>
            </p:oleObj>
          </a:graphicData>
        </a:graphic>
      </p:graphicFrame>
      <p:sp>
        <p:nvSpPr>
          <p:cNvPr id="44075" name="Line 43"/>
          <p:cNvSpPr>
            <a:spLocks noChangeShapeType="1"/>
          </p:cNvSpPr>
          <p:nvPr/>
        </p:nvSpPr>
        <p:spPr bwMode="auto">
          <a:xfrm flipH="1">
            <a:off x="1004888" y="3319463"/>
            <a:ext cx="1804987" cy="708025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/>
            <a:tailEnd type="triangle" w="med" len="lg"/>
          </a:ln>
          <a:effectLst/>
        </p:spPr>
        <p:txBody>
          <a:bodyPr/>
          <a:lstStyle/>
          <a:p>
            <a:endParaRPr lang="en-US"/>
          </a:p>
        </p:txBody>
      </p:sp>
      <p:graphicFrame>
        <p:nvGraphicFramePr>
          <p:cNvPr id="44123" name="Object 91"/>
          <p:cNvGraphicFramePr>
            <a:graphicFrameLocks noChangeAspect="1"/>
          </p:cNvGraphicFramePr>
          <p:nvPr/>
        </p:nvGraphicFramePr>
        <p:xfrm>
          <a:off x="2055813" y="1477963"/>
          <a:ext cx="249237" cy="300037"/>
        </p:xfrm>
        <a:graphic>
          <a:graphicData uri="http://schemas.openxmlformats.org/presentationml/2006/ole">
            <p:oleObj spid="_x0000_s274440" name="Equation" r:id="rId9" imgW="126720" imgH="152280" progId="Equation.3">
              <p:embed/>
            </p:oleObj>
          </a:graphicData>
        </a:graphic>
      </p:graphicFrame>
      <p:graphicFrame>
        <p:nvGraphicFramePr>
          <p:cNvPr id="44125" name="Object 93"/>
          <p:cNvGraphicFramePr>
            <a:graphicFrameLocks noChangeAspect="1"/>
          </p:cNvGraphicFramePr>
          <p:nvPr/>
        </p:nvGraphicFramePr>
        <p:xfrm>
          <a:off x="2519363" y="1665288"/>
          <a:ext cx="223837" cy="300037"/>
        </p:xfrm>
        <a:graphic>
          <a:graphicData uri="http://schemas.openxmlformats.org/presentationml/2006/ole">
            <p:oleObj spid="_x0000_s274441" name="Equation" r:id="rId10" imgW="114120" imgH="152280" progId="Equation.3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FA9C9C-17DF-4215-8D6D-800948473F4F}" type="datetime1">
              <a:rPr lang="en-US"/>
              <a:pPr/>
              <a:t>7/19/2011</a:t>
            </a:fld>
            <a:endParaRPr lang="en-US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MAE 4821</a:t>
            </a:r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28759-0344-4669-AF3C-D3813000624C}" type="slidenum">
              <a:rPr lang="en-US"/>
              <a:pPr/>
              <a:t>21</a:t>
            </a:fld>
            <a:endParaRPr lang="en-US"/>
          </a:p>
        </p:txBody>
      </p:sp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52388"/>
            <a:ext cx="9140825" cy="914400"/>
          </a:xfrm>
        </p:spPr>
        <p:txBody>
          <a:bodyPr>
            <a:normAutofit/>
          </a:bodyPr>
          <a:lstStyle/>
          <a:p>
            <a:pPr algn="ctr"/>
            <a:r>
              <a:rPr lang="en-US" sz="2800" dirty="0">
                <a:solidFill>
                  <a:srgbClr val="0033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Euler Angles Resulting from Rotation Matrixes</a:t>
            </a:r>
          </a:p>
        </p:txBody>
      </p:sp>
      <p:graphicFrame>
        <p:nvGraphicFramePr>
          <p:cNvPr id="47109" name="Object 5" descr="Parchment"/>
          <p:cNvGraphicFramePr>
            <a:graphicFrameLocks noChangeAspect="1"/>
          </p:cNvGraphicFramePr>
          <p:nvPr/>
        </p:nvGraphicFramePr>
        <p:xfrm>
          <a:off x="168275" y="1250950"/>
          <a:ext cx="8802688" cy="1317625"/>
        </p:xfrm>
        <a:graphic>
          <a:graphicData uri="http://schemas.openxmlformats.org/presentationml/2006/ole">
            <p:oleObj spid="_x0000_s275458" name="Equation" r:id="rId3" imgW="3987720" imgH="596880" progId="Equation.3">
              <p:embed/>
            </p:oleObj>
          </a:graphicData>
        </a:graphic>
      </p:graphicFrame>
      <p:graphicFrame>
        <p:nvGraphicFramePr>
          <p:cNvPr id="47262" name="Object 158"/>
          <p:cNvGraphicFramePr>
            <a:graphicFrameLocks noChangeAspect="1"/>
          </p:cNvGraphicFramePr>
          <p:nvPr/>
        </p:nvGraphicFramePr>
        <p:xfrm>
          <a:off x="6477000" y="2771775"/>
          <a:ext cx="1841500" cy="993775"/>
        </p:xfrm>
        <a:graphic>
          <a:graphicData uri="http://schemas.openxmlformats.org/presentationml/2006/ole">
            <p:oleObj spid="_x0000_s275459" name="Equation" r:id="rId4" imgW="799920" imgH="431640" progId="Equation.3">
              <p:embed/>
            </p:oleObj>
          </a:graphicData>
        </a:graphic>
      </p:graphicFrame>
      <p:graphicFrame>
        <p:nvGraphicFramePr>
          <p:cNvPr id="47263" name="Object 159"/>
          <p:cNvGraphicFramePr>
            <a:graphicFrameLocks noChangeAspect="1"/>
          </p:cNvGraphicFramePr>
          <p:nvPr/>
        </p:nvGraphicFramePr>
        <p:xfrm>
          <a:off x="836613" y="2773363"/>
          <a:ext cx="1865312" cy="990600"/>
        </p:xfrm>
        <a:graphic>
          <a:graphicData uri="http://schemas.openxmlformats.org/presentationml/2006/ole">
            <p:oleObj spid="_x0000_s275460" name="Equation" r:id="rId5" imgW="812520" imgH="431640" progId="Equation.3">
              <p:embed/>
            </p:oleObj>
          </a:graphicData>
        </a:graphic>
      </p:graphicFrame>
      <p:graphicFrame>
        <p:nvGraphicFramePr>
          <p:cNvPr id="47264" name="Object 160"/>
          <p:cNvGraphicFramePr>
            <a:graphicFrameLocks noChangeAspect="1"/>
          </p:cNvGraphicFramePr>
          <p:nvPr/>
        </p:nvGraphicFramePr>
        <p:xfrm>
          <a:off x="3662363" y="2990850"/>
          <a:ext cx="1846262" cy="555625"/>
        </p:xfrm>
        <a:graphic>
          <a:graphicData uri="http://schemas.openxmlformats.org/presentationml/2006/ole">
            <p:oleObj spid="_x0000_s275461" name="Equation" r:id="rId6" imgW="799920" imgH="241200" progId="Equation.3">
              <p:embed/>
            </p:oleObj>
          </a:graphicData>
        </a:graphic>
      </p:graphicFrame>
      <p:graphicFrame>
        <p:nvGraphicFramePr>
          <p:cNvPr id="47270" name="Object 166"/>
          <p:cNvGraphicFramePr>
            <a:graphicFrameLocks noChangeAspect="1"/>
          </p:cNvGraphicFramePr>
          <p:nvPr/>
        </p:nvGraphicFramePr>
        <p:xfrm>
          <a:off x="8202613" y="0"/>
          <a:ext cx="941387" cy="263525"/>
        </p:xfrm>
        <a:graphic>
          <a:graphicData uri="http://schemas.openxmlformats.org/presentationml/2006/ole">
            <p:oleObj spid="_x0000_s275462" name="Equation" r:id="rId7" imgW="634680" imgH="177480" progId="Equation.3">
              <p:embed/>
            </p:oleObj>
          </a:graphicData>
        </a:graphic>
      </p:graphicFrame>
      <p:graphicFrame>
        <p:nvGraphicFramePr>
          <p:cNvPr id="47272" name="Object 168"/>
          <p:cNvGraphicFramePr>
            <a:graphicFrameLocks noChangeAspect="1"/>
          </p:cNvGraphicFramePr>
          <p:nvPr/>
        </p:nvGraphicFramePr>
        <p:xfrm>
          <a:off x="1244600" y="4049713"/>
          <a:ext cx="1193800" cy="381000"/>
        </p:xfrm>
        <a:graphic>
          <a:graphicData uri="http://schemas.openxmlformats.org/presentationml/2006/ole">
            <p:oleObj spid="_x0000_s275463" name="Equation" r:id="rId8" imgW="596880" imgH="190440" progId="Equation.3">
              <p:embed/>
            </p:oleObj>
          </a:graphicData>
        </a:graphic>
      </p:graphicFrame>
      <p:graphicFrame>
        <p:nvGraphicFramePr>
          <p:cNvPr id="47273" name="Object 169"/>
          <p:cNvGraphicFramePr>
            <a:graphicFrameLocks noChangeAspect="1"/>
          </p:cNvGraphicFramePr>
          <p:nvPr/>
        </p:nvGraphicFramePr>
        <p:xfrm>
          <a:off x="3962400" y="3795713"/>
          <a:ext cx="1397000" cy="787400"/>
        </p:xfrm>
        <a:graphic>
          <a:graphicData uri="http://schemas.openxmlformats.org/presentationml/2006/ole">
            <p:oleObj spid="_x0000_s275464" name="Equation" r:id="rId9" imgW="698400" imgH="393480" progId="Equation.3">
              <p:embed/>
            </p:oleObj>
          </a:graphicData>
        </a:graphic>
      </p:graphicFrame>
      <p:graphicFrame>
        <p:nvGraphicFramePr>
          <p:cNvPr id="47274" name="Object 170"/>
          <p:cNvGraphicFramePr>
            <a:graphicFrameLocks noChangeAspect="1"/>
          </p:cNvGraphicFramePr>
          <p:nvPr/>
        </p:nvGraphicFramePr>
        <p:xfrm>
          <a:off x="6883400" y="4049713"/>
          <a:ext cx="1193800" cy="381000"/>
        </p:xfrm>
        <a:graphic>
          <a:graphicData uri="http://schemas.openxmlformats.org/presentationml/2006/ole">
            <p:oleObj spid="_x0000_s275465" name="Equation" r:id="rId10" imgW="596880" imgH="190440" progId="Equation.3">
              <p:embed/>
            </p:oleObj>
          </a:graphicData>
        </a:graphic>
      </p:graphicFrame>
      <p:graphicFrame>
        <p:nvGraphicFramePr>
          <p:cNvPr id="47275" name="Object 171"/>
          <p:cNvGraphicFramePr>
            <a:graphicFrameLocks noChangeAspect="1"/>
          </p:cNvGraphicFramePr>
          <p:nvPr/>
        </p:nvGraphicFramePr>
        <p:xfrm>
          <a:off x="2257425" y="4976813"/>
          <a:ext cx="4625975" cy="1317625"/>
        </p:xfrm>
        <a:graphic>
          <a:graphicData uri="http://schemas.openxmlformats.org/presentationml/2006/ole">
            <p:oleObj spid="_x0000_s275466" name="Equation" r:id="rId11" imgW="2095200" imgH="596880" progId="Equation.3">
              <p:embed/>
            </p:oleObj>
          </a:graphicData>
        </a:graphic>
      </p:graphicFrame>
      <p:sp>
        <p:nvSpPr>
          <p:cNvPr id="47276" name="Line 172"/>
          <p:cNvSpPr>
            <a:spLocks noChangeShapeType="1"/>
          </p:cNvSpPr>
          <p:nvPr/>
        </p:nvSpPr>
        <p:spPr bwMode="auto">
          <a:xfrm>
            <a:off x="639763" y="4749800"/>
            <a:ext cx="7861300" cy="0"/>
          </a:xfrm>
          <a:prstGeom prst="line">
            <a:avLst/>
          </a:prstGeom>
          <a:noFill/>
          <a:ln w="57150" cmpd="thickThin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3DDC1-26CB-4A81-B0AF-7F488F5869BB}" type="datetime1">
              <a:rPr lang="en-US" smtClean="0"/>
              <a:pPr/>
              <a:t>7/19/2011</a:t>
            </a:fld>
            <a:endParaRPr lang="en-US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ME4821</a:t>
            </a:r>
            <a:endParaRPr lang="en-US"/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62AFCC-B072-4E24-B6E1-893FA2643EA8}" type="slidenum">
              <a:rPr lang="en-US"/>
              <a:pPr/>
              <a:t>22</a:t>
            </a:fld>
            <a:endParaRPr lang="en-US"/>
          </a:p>
        </p:txBody>
      </p:sp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52388"/>
            <a:ext cx="9140825" cy="914400"/>
          </a:xfrm>
        </p:spPr>
        <p:txBody>
          <a:bodyPr/>
          <a:lstStyle/>
          <a:p>
            <a:pPr algn="ctr"/>
            <a:r>
              <a:rPr lang="en-US" sz="3200" dirty="0">
                <a:solidFill>
                  <a:srgbClr val="0033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Rigid Body Equation</a:t>
            </a:r>
          </a:p>
        </p:txBody>
      </p:sp>
      <p:graphicFrame>
        <p:nvGraphicFramePr>
          <p:cNvPr id="23" name="Object 45"/>
          <p:cNvGraphicFramePr>
            <a:graphicFrameLocks noChangeAspect="1"/>
          </p:cNvGraphicFramePr>
          <p:nvPr/>
        </p:nvGraphicFramePr>
        <p:xfrm>
          <a:off x="4263771" y="1038289"/>
          <a:ext cx="4032250" cy="4170362"/>
        </p:xfrm>
        <a:graphic>
          <a:graphicData uri="http://schemas.openxmlformats.org/presentationml/2006/ole">
            <p:oleObj spid="_x0000_s299010" name="Equation" r:id="rId3" imgW="2209680" imgH="2286000" progId="Equation.DSMT4">
              <p:embed/>
            </p:oleObj>
          </a:graphicData>
        </a:graphic>
      </p:graphicFrame>
      <p:grpSp>
        <p:nvGrpSpPr>
          <p:cNvPr id="2" name="Group 35"/>
          <p:cNvGrpSpPr/>
          <p:nvPr/>
        </p:nvGrpSpPr>
        <p:grpSpPr>
          <a:xfrm>
            <a:off x="374777" y="963105"/>
            <a:ext cx="3695824" cy="3973572"/>
            <a:chOff x="374777" y="963105"/>
            <a:chExt cx="3695824" cy="3973572"/>
          </a:xfrm>
        </p:grpSpPr>
        <p:sp>
          <p:nvSpPr>
            <p:cNvPr id="46122" name="Oval 42"/>
            <p:cNvSpPr>
              <a:spLocks noChangeArrowheads="1"/>
            </p:cNvSpPr>
            <p:nvPr/>
          </p:nvSpPr>
          <p:spPr bwMode="auto">
            <a:xfrm rot="2567684">
              <a:off x="1814068" y="1282192"/>
              <a:ext cx="850900" cy="2895600"/>
            </a:xfrm>
            <a:prstGeom prst="ellipse">
              <a:avLst/>
            </a:prstGeom>
            <a:gradFill rotWithShape="0">
              <a:gsLst>
                <a:gs pos="0">
                  <a:schemeClr val="accent1"/>
                </a:gs>
                <a:gs pos="100000">
                  <a:schemeClr val="bg1"/>
                </a:gs>
              </a:gsLst>
              <a:path path="rect">
                <a:fillToRect l="100000" b="10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5" name="Line 24"/>
            <p:cNvSpPr>
              <a:spLocks noChangeShapeType="1"/>
            </p:cNvSpPr>
            <p:nvPr/>
          </p:nvSpPr>
          <p:spPr bwMode="auto">
            <a:xfrm flipV="1">
              <a:off x="1255776" y="1572767"/>
              <a:ext cx="2255520" cy="2243327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 type="none" w="med" len="sm"/>
              <a:tailEnd type="stealth" w="med" len="lg"/>
            </a:ln>
            <a:effectLst/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46126" name="Text Box 46"/>
            <p:cNvSpPr txBox="1">
              <a:spLocks noChangeArrowheads="1"/>
            </p:cNvSpPr>
            <p:nvPr/>
          </p:nvSpPr>
          <p:spPr bwMode="auto">
            <a:xfrm>
              <a:off x="3141506" y="2055883"/>
              <a:ext cx="455613" cy="457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FF33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+mn-lt"/>
                </a:rPr>
                <a:t>M</a:t>
              </a:r>
            </a:p>
          </p:txBody>
        </p:sp>
        <p:sp>
          <p:nvSpPr>
            <p:cNvPr id="46104" name="Line 24"/>
            <p:cNvSpPr>
              <a:spLocks noChangeShapeType="1"/>
            </p:cNvSpPr>
            <p:nvPr/>
          </p:nvSpPr>
          <p:spPr bwMode="auto">
            <a:xfrm flipV="1">
              <a:off x="1252093" y="1236155"/>
              <a:ext cx="0" cy="2566987"/>
            </a:xfrm>
            <a:prstGeom prst="line">
              <a:avLst/>
            </a:prstGeom>
            <a:noFill/>
            <a:ln w="28575">
              <a:solidFill>
                <a:srgbClr val="800000"/>
              </a:solidFill>
              <a:round/>
              <a:headEnd type="none" w="med" len="sm"/>
              <a:tailEnd type="stealth" w="med" len="lg"/>
            </a:ln>
            <a:effectLst/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46105" name="Line 25"/>
            <p:cNvSpPr>
              <a:spLocks noChangeShapeType="1"/>
            </p:cNvSpPr>
            <p:nvPr/>
          </p:nvSpPr>
          <p:spPr bwMode="auto">
            <a:xfrm rot="5400000" flipV="1">
              <a:off x="2532412" y="2516473"/>
              <a:ext cx="0" cy="2566988"/>
            </a:xfrm>
            <a:prstGeom prst="line">
              <a:avLst/>
            </a:prstGeom>
            <a:noFill/>
            <a:ln w="28575">
              <a:solidFill>
                <a:srgbClr val="800000"/>
              </a:solidFill>
              <a:round/>
              <a:headEnd type="none" w="med" len="sm"/>
              <a:tailEnd type="stealth" w="med" len="lg"/>
            </a:ln>
            <a:effectLst/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46094" name="Text Box 14"/>
            <p:cNvSpPr txBox="1">
              <a:spLocks noChangeAspect="1" noChangeArrowheads="1"/>
            </p:cNvSpPr>
            <p:nvPr/>
          </p:nvSpPr>
          <p:spPr bwMode="auto">
            <a:xfrm>
              <a:off x="1623569" y="2776751"/>
              <a:ext cx="325437" cy="396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2000" b="1" i="1" dirty="0">
                  <a:solidFill>
                    <a:srgbClr val="0000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+mn-lt"/>
                </a:rPr>
                <a:t>q</a:t>
              </a:r>
            </a:p>
          </p:txBody>
        </p:sp>
        <p:sp>
          <p:nvSpPr>
            <p:cNvPr id="46102" name="Text Box 22"/>
            <p:cNvSpPr txBox="1">
              <a:spLocks noChangeAspect="1" noChangeArrowheads="1"/>
            </p:cNvSpPr>
            <p:nvPr/>
          </p:nvSpPr>
          <p:spPr bwMode="auto">
            <a:xfrm>
              <a:off x="1358456" y="963105"/>
              <a:ext cx="365806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2000" b="1" i="1" dirty="0" smtClean="0">
                  <a:solidFill>
                    <a:srgbClr val="8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+mn-lt"/>
                </a:rPr>
                <a:t>Y</a:t>
              </a:r>
              <a:r>
                <a:rPr lang="en-US" sz="2000" b="1" i="1" baseline="-25000" dirty="0" smtClean="0">
                  <a:solidFill>
                    <a:srgbClr val="8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i</a:t>
              </a:r>
              <a:endParaRPr lang="en-US" sz="2000" b="1" i="1" baseline="-25000" dirty="0">
                <a:solidFill>
                  <a:srgbClr val="8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</a:endParaRPr>
            </a:p>
          </p:txBody>
        </p:sp>
        <p:sp>
          <p:nvSpPr>
            <p:cNvPr id="46106" name="Text Box 26"/>
            <p:cNvSpPr txBox="1">
              <a:spLocks noChangeAspect="1" noChangeArrowheads="1"/>
            </p:cNvSpPr>
            <p:nvPr/>
          </p:nvSpPr>
          <p:spPr bwMode="auto">
            <a:xfrm>
              <a:off x="3703193" y="3834892"/>
              <a:ext cx="367408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2000" b="1" i="1" dirty="0" smtClean="0">
                  <a:solidFill>
                    <a:srgbClr val="8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+mn-lt"/>
                </a:rPr>
                <a:t>X</a:t>
              </a:r>
              <a:r>
                <a:rPr lang="en-US" sz="2000" b="1" i="1" baseline="-25000" dirty="0" smtClean="0">
                  <a:solidFill>
                    <a:srgbClr val="8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+mn-lt"/>
                </a:rPr>
                <a:t>i</a:t>
              </a:r>
              <a:endParaRPr lang="en-US" sz="2000" b="1" i="1" baseline="-25000" dirty="0">
                <a:solidFill>
                  <a:srgbClr val="8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</a:endParaRPr>
            </a:p>
          </p:txBody>
        </p:sp>
        <p:sp>
          <p:nvSpPr>
            <p:cNvPr id="46108" name="Text Box 28"/>
            <p:cNvSpPr txBox="1">
              <a:spLocks noChangeAspect="1" noChangeArrowheads="1"/>
            </p:cNvSpPr>
            <p:nvPr/>
          </p:nvSpPr>
          <p:spPr bwMode="auto">
            <a:xfrm>
              <a:off x="444056" y="4536567"/>
              <a:ext cx="354584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2000" b="1" i="1" dirty="0" err="1" smtClean="0">
                  <a:solidFill>
                    <a:srgbClr val="8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+mn-lt"/>
                </a:rPr>
                <a:t>Z</a:t>
              </a:r>
              <a:r>
                <a:rPr lang="en-US" sz="2000" b="1" i="1" baseline="-25000" dirty="0" err="1" smtClean="0">
                  <a:solidFill>
                    <a:srgbClr val="8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i</a:t>
              </a:r>
              <a:endParaRPr lang="en-US" sz="2000" b="1" i="1" baseline="-25000" dirty="0">
                <a:solidFill>
                  <a:srgbClr val="8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</a:endParaRPr>
            </a:p>
          </p:txBody>
        </p:sp>
        <p:sp>
          <p:nvSpPr>
            <p:cNvPr id="46111" name="Text Box 31"/>
            <p:cNvSpPr txBox="1">
              <a:spLocks noChangeArrowheads="1"/>
            </p:cNvSpPr>
            <p:nvPr/>
          </p:nvSpPr>
          <p:spPr bwMode="auto">
            <a:xfrm>
              <a:off x="744093" y="3476308"/>
              <a:ext cx="388248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FF33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+mn-lt"/>
                </a:rPr>
                <a:t>O</a:t>
              </a:r>
            </a:p>
          </p:txBody>
        </p:sp>
        <p:sp>
          <p:nvSpPr>
            <p:cNvPr id="46117" name="Text Box 37"/>
            <p:cNvSpPr txBox="1">
              <a:spLocks noChangeArrowheads="1"/>
            </p:cNvSpPr>
            <p:nvPr/>
          </p:nvSpPr>
          <p:spPr bwMode="auto">
            <a:xfrm>
              <a:off x="2570798" y="3160211"/>
              <a:ext cx="406400" cy="457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b="1" i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+mn-lt"/>
                  <a:cs typeface="Times New Roman" pitchFamily="18" charset="0"/>
                </a:rPr>
                <a:t>ω</a:t>
              </a:r>
              <a:endParaRPr lang="en-US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</a:endParaRPr>
            </a:p>
          </p:txBody>
        </p:sp>
        <p:sp>
          <p:nvSpPr>
            <p:cNvPr id="46120" name="Line 40"/>
            <p:cNvSpPr>
              <a:spLocks noChangeShapeType="1"/>
            </p:cNvSpPr>
            <p:nvPr/>
          </p:nvSpPr>
          <p:spPr bwMode="auto">
            <a:xfrm rot="-5400000" flipH="1" flipV="1">
              <a:off x="408337" y="3775361"/>
              <a:ext cx="825500" cy="862012"/>
            </a:xfrm>
            <a:prstGeom prst="line">
              <a:avLst/>
            </a:prstGeom>
            <a:noFill/>
            <a:ln w="28575">
              <a:solidFill>
                <a:srgbClr val="800000"/>
              </a:solidFill>
              <a:round/>
              <a:headEnd type="none" w="med" len="sm"/>
              <a:tailEnd type="stealth" w="med" len="lg"/>
            </a:ln>
            <a:effectLst/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46123" name="Oval 43"/>
            <p:cNvSpPr>
              <a:spLocks noChangeAspect="1" noChangeArrowheads="1"/>
            </p:cNvSpPr>
            <p:nvPr/>
          </p:nvSpPr>
          <p:spPr bwMode="auto">
            <a:xfrm>
              <a:off x="1190181" y="3728530"/>
              <a:ext cx="136525" cy="136525"/>
            </a:xfrm>
            <a:prstGeom prst="ellipse">
              <a:avLst/>
            </a:prstGeom>
            <a:solidFill>
              <a:srgbClr val="0000FF"/>
            </a:solidFill>
            <a:ln w="9525">
              <a:solidFill>
                <a:srgbClr val="0000FF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46124" name="Oval 44"/>
            <p:cNvSpPr>
              <a:spLocks noChangeAspect="1" noChangeArrowheads="1"/>
            </p:cNvSpPr>
            <p:nvPr/>
          </p:nvSpPr>
          <p:spPr bwMode="auto">
            <a:xfrm>
              <a:off x="2951583" y="2003783"/>
              <a:ext cx="136525" cy="136525"/>
            </a:xfrm>
            <a:prstGeom prst="ellipse">
              <a:avLst/>
            </a:prstGeom>
            <a:solidFill>
              <a:srgbClr val="0000FF"/>
            </a:solidFill>
            <a:ln w="9525">
              <a:solidFill>
                <a:srgbClr val="0000FF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46116" name="Line 36"/>
            <p:cNvSpPr>
              <a:spLocks noChangeShapeType="1"/>
            </p:cNvSpPr>
            <p:nvPr/>
          </p:nvSpPr>
          <p:spPr bwMode="auto">
            <a:xfrm flipV="1">
              <a:off x="1260030" y="3377184"/>
              <a:ext cx="1373441" cy="416941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46099" name="Line 19"/>
            <p:cNvSpPr>
              <a:spLocks noChangeAspect="1" noChangeShapeType="1"/>
            </p:cNvSpPr>
            <p:nvPr/>
          </p:nvSpPr>
          <p:spPr bwMode="auto">
            <a:xfrm flipV="1">
              <a:off x="1286441" y="2099609"/>
              <a:ext cx="1687367" cy="1687367"/>
            </a:xfrm>
            <a:prstGeom prst="line">
              <a:avLst/>
            </a:prstGeom>
            <a:noFill/>
            <a:ln w="25400">
              <a:solidFill>
                <a:srgbClr val="000080"/>
              </a:solidFill>
              <a:round/>
              <a:headEnd/>
              <a:tailEnd type="stealth" w="med" len="lg"/>
            </a:ln>
            <a:effectLst/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4" name="Line 24"/>
            <p:cNvSpPr>
              <a:spLocks noChangeShapeType="1"/>
            </p:cNvSpPr>
            <p:nvPr/>
          </p:nvSpPr>
          <p:spPr bwMode="auto">
            <a:xfrm flipH="1" flipV="1">
              <a:off x="755903" y="3352799"/>
              <a:ext cx="487679" cy="438911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 type="none" w="med" len="sm"/>
              <a:tailEnd type="stealth" w="med" len="lg"/>
            </a:ln>
            <a:effectLst/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6" name="Line 24"/>
            <p:cNvSpPr>
              <a:spLocks noChangeShapeType="1"/>
            </p:cNvSpPr>
            <p:nvPr/>
          </p:nvSpPr>
          <p:spPr bwMode="auto">
            <a:xfrm>
              <a:off x="1267969" y="3803904"/>
              <a:ext cx="36576" cy="512064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 type="none" w="med" len="sm"/>
              <a:tailEnd type="stealth" w="med" len="lg"/>
            </a:ln>
            <a:effectLst/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7" name="Text Box 26"/>
            <p:cNvSpPr txBox="1">
              <a:spLocks noChangeAspect="1" noChangeArrowheads="1"/>
            </p:cNvSpPr>
            <p:nvPr/>
          </p:nvSpPr>
          <p:spPr bwMode="auto">
            <a:xfrm>
              <a:off x="1350137" y="4115308"/>
              <a:ext cx="421910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2000" b="1" i="1" dirty="0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+mn-lt"/>
                </a:rPr>
                <a:t>x </a:t>
              </a:r>
              <a:r>
                <a:rPr lang="en-US" sz="2000" b="1" i="1" baseline="-25000" dirty="0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+mn-lt"/>
                </a:rPr>
                <a:t>r</a:t>
              </a:r>
              <a:endParaRPr lang="en-US" sz="2000" b="1" i="1" baseline="-250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</a:endParaRPr>
            </a:p>
          </p:txBody>
        </p:sp>
        <p:sp>
          <p:nvSpPr>
            <p:cNvPr id="30" name="Text Box 26"/>
            <p:cNvSpPr txBox="1">
              <a:spLocks noChangeAspect="1" noChangeArrowheads="1"/>
            </p:cNvSpPr>
            <p:nvPr/>
          </p:nvSpPr>
          <p:spPr bwMode="auto">
            <a:xfrm>
              <a:off x="374777" y="3139948"/>
              <a:ext cx="421910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2000" b="1" i="1" dirty="0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+mn-lt"/>
                </a:rPr>
                <a:t>y </a:t>
              </a:r>
              <a:r>
                <a:rPr lang="en-US" sz="2000" b="1" i="1" baseline="-25000" dirty="0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+mn-lt"/>
                </a:rPr>
                <a:t>r</a:t>
              </a:r>
              <a:endParaRPr lang="en-US" sz="2000" b="1" i="1" baseline="-250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</a:endParaRPr>
            </a:p>
          </p:txBody>
        </p:sp>
        <p:sp>
          <p:nvSpPr>
            <p:cNvPr id="31" name="Text Box 26"/>
            <p:cNvSpPr txBox="1">
              <a:spLocks noChangeAspect="1" noChangeArrowheads="1"/>
            </p:cNvSpPr>
            <p:nvPr/>
          </p:nvSpPr>
          <p:spPr bwMode="auto">
            <a:xfrm>
              <a:off x="3508121" y="1359916"/>
              <a:ext cx="421910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2000" b="1" i="1" dirty="0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+mn-lt"/>
                </a:rPr>
                <a:t>z </a:t>
              </a:r>
              <a:r>
                <a:rPr lang="en-US" sz="2000" b="1" i="1" baseline="-25000" dirty="0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+mn-lt"/>
                </a:rPr>
                <a:t>r</a:t>
              </a:r>
              <a:endParaRPr lang="en-US" sz="2000" b="1" i="1" baseline="-250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</a:endParaRPr>
            </a:p>
          </p:txBody>
        </p:sp>
        <p:sp>
          <p:nvSpPr>
            <p:cNvPr id="32" name="Text Box 69"/>
            <p:cNvSpPr txBox="1">
              <a:spLocks noChangeArrowheads="1"/>
            </p:cNvSpPr>
            <p:nvPr/>
          </p:nvSpPr>
          <p:spPr bwMode="auto">
            <a:xfrm>
              <a:off x="1746589" y="4217052"/>
              <a:ext cx="1063112" cy="2539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1050" b="1" dirty="0" smtClean="0">
                  <a:solidFill>
                    <a:srgbClr val="FF0000"/>
                  </a:solidFill>
                </a:rPr>
                <a:t>Rotating frame</a:t>
              </a:r>
              <a:endParaRPr lang="en-US" sz="1050" b="1" dirty="0">
                <a:solidFill>
                  <a:srgbClr val="FF0000"/>
                </a:solidFill>
              </a:endParaRPr>
            </a:p>
          </p:txBody>
        </p:sp>
        <p:sp>
          <p:nvSpPr>
            <p:cNvPr id="33" name="Text Box 69"/>
            <p:cNvSpPr txBox="1">
              <a:spLocks noChangeArrowheads="1"/>
            </p:cNvSpPr>
            <p:nvPr/>
          </p:nvSpPr>
          <p:spPr bwMode="auto">
            <a:xfrm>
              <a:off x="807805" y="4668156"/>
              <a:ext cx="1309974" cy="2539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1050" b="1" dirty="0" smtClean="0">
                  <a:solidFill>
                    <a:srgbClr val="FF0000"/>
                  </a:solidFill>
                </a:rPr>
                <a:t>Non-rotating frame</a:t>
              </a:r>
              <a:endParaRPr lang="en-US" sz="1050" b="1" dirty="0">
                <a:solidFill>
                  <a:srgbClr val="FF0000"/>
                </a:solidFill>
              </a:endParaRPr>
            </a:p>
          </p:txBody>
        </p:sp>
      </p:grpSp>
      <p:graphicFrame>
        <p:nvGraphicFramePr>
          <p:cNvPr id="34" name="Object 45"/>
          <p:cNvGraphicFramePr>
            <a:graphicFrameLocks noChangeAspect="1"/>
          </p:cNvGraphicFramePr>
          <p:nvPr/>
        </p:nvGraphicFramePr>
        <p:xfrm>
          <a:off x="4303713" y="5254625"/>
          <a:ext cx="1878012" cy="833438"/>
        </p:xfrm>
        <a:graphic>
          <a:graphicData uri="http://schemas.openxmlformats.org/presentationml/2006/ole">
            <p:oleObj spid="_x0000_s299011" name="Equation" r:id="rId4" imgW="1028520" imgH="457200" progId="Equation.DSMT4">
              <p:embed/>
            </p:oleObj>
          </a:graphicData>
        </a:graphic>
      </p:graphicFrame>
      <p:sp>
        <p:nvSpPr>
          <p:cNvPr id="35" name="Rounded Rectangle 34"/>
          <p:cNvSpPr/>
          <p:nvPr/>
        </p:nvSpPr>
        <p:spPr>
          <a:xfrm>
            <a:off x="4267200" y="1962912"/>
            <a:ext cx="2145792" cy="353568"/>
          </a:xfrm>
          <a:prstGeom prst="roundRect">
            <a:avLst/>
          </a:prstGeom>
          <a:noFill/>
          <a:ln w="158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4C989-732F-4C3B-A868-C80F2996AB04}" type="datetime1">
              <a:rPr lang="en-US" smtClean="0"/>
              <a:pPr/>
              <a:t>7/19/2011</a:t>
            </a:fld>
            <a:endParaRPr lang="en-US"/>
          </a:p>
        </p:txBody>
      </p:sp>
      <p:sp>
        <p:nvSpPr>
          <p:cNvPr id="30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ME4821</a:t>
            </a:r>
            <a:endParaRPr lang="en-US"/>
          </a:p>
        </p:txBody>
      </p:sp>
      <p:sp>
        <p:nvSpPr>
          <p:cNvPr id="31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8A81F-65FD-4B6D-8B5E-019506CFBA96}" type="slidenum">
              <a:rPr lang="en-US"/>
              <a:pPr/>
              <a:t>23</a:t>
            </a:fld>
            <a:endParaRPr lang="en-US"/>
          </a:p>
        </p:txBody>
      </p:sp>
      <p:sp>
        <p:nvSpPr>
          <p:cNvPr id="50181" name="Rectangle 5"/>
          <p:cNvSpPr>
            <a:spLocks noGrp="1" noChangeArrowheads="1"/>
          </p:cNvSpPr>
          <p:nvPr>
            <p:ph type="title"/>
          </p:nvPr>
        </p:nvSpPr>
        <p:spPr>
          <a:xfrm>
            <a:off x="0" y="52388"/>
            <a:ext cx="9140825" cy="914400"/>
          </a:xfrm>
        </p:spPr>
        <p:txBody>
          <a:bodyPr/>
          <a:lstStyle/>
          <a:p>
            <a:pPr algn="ctr"/>
            <a:r>
              <a:rPr lang="en-US" sz="3200" dirty="0" err="1" smtClean="0">
                <a:solidFill>
                  <a:srgbClr val="0033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Coriolis</a:t>
            </a:r>
            <a:r>
              <a:rPr lang="en-US" sz="3200" dirty="0" smtClean="0">
                <a:solidFill>
                  <a:srgbClr val="0033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Theorem</a:t>
            </a:r>
            <a:endParaRPr lang="en-US" sz="3200" dirty="0">
              <a:solidFill>
                <a:srgbClr val="003399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graphicFrame>
        <p:nvGraphicFramePr>
          <p:cNvPr id="50204" name="Object 28"/>
          <p:cNvGraphicFramePr>
            <a:graphicFrameLocks noChangeAspect="1"/>
          </p:cNvGraphicFramePr>
          <p:nvPr/>
        </p:nvGraphicFramePr>
        <p:xfrm>
          <a:off x="3983546" y="1034161"/>
          <a:ext cx="4721225" cy="2994025"/>
        </p:xfrm>
        <a:graphic>
          <a:graphicData uri="http://schemas.openxmlformats.org/presentationml/2006/ole">
            <p:oleObj spid="_x0000_s300034" name="Equation" r:id="rId3" imgW="2806560" imgH="1777680" progId="Equation.DSMT4">
              <p:embed/>
            </p:oleObj>
          </a:graphicData>
        </a:graphic>
      </p:graphicFrame>
      <p:graphicFrame>
        <p:nvGraphicFramePr>
          <p:cNvPr id="50207" name="Object 31"/>
          <p:cNvGraphicFramePr>
            <a:graphicFrameLocks noChangeAspect="1"/>
          </p:cNvGraphicFramePr>
          <p:nvPr/>
        </p:nvGraphicFramePr>
        <p:xfrm>
          <a:off x="4001008" y="4032187"/>
          <a:ext cx="2166938" cy="792162"/>
        </p:xfrm>
        <a:graphic>
          <a:graphicData uri="http://schemas.openxmlformats.org/presentationml/2006/ole">
            <p:oleObj spid="_x0000_s300035" name="Equation" r:id="rId4" imgW="1079280" imgH="393480" progId="Equation.3">
              <p:embed/>
            </p:oleObj>
          </a:graphicData>
        </a:graphic>
      </p:graphicFrame>
      <p:graphicFrame>
        <p:nvGraphicFramePr>
          <p:cNvPr id="391178" name="Object 10"/>
          <p:cNvGraphicFramePr>
            <a:graphicFrameLocks noChangeAspect="1"/>
          </p:cNvGraphicFramePr>
          <p:nvPr/>
        </p:nvGraphicFramePr>
        <p:xfrm>
          <a:off x="6375654" y="4205223"/>
          <a:ext cx="1885804" cy="413327"/>
        </p:xfrm>
        <a:graphic>
          <a:graphicData uri="http://schemas.openxmlformats.org/presentationml/2006/ole">
            <p:oleObj spid="_x0000_s300036" name="Equation" r:id="rId5" imgW="927000" imgH="203040" progId="Equation.DSMT4">
              <p:embed/>
            </p:oleObj>
          </a:graphicData>
        </a:graphic>
      </p:graphicFrame>
      <p:grpSp>
        <p:nvGrpSpPr>
          <p:cNvPr id="2" name="Group 35"/>
          <p:cNvGrpSpPr/>
          <p:nvPr/>
        </p:nvGrpSpPr>
        <p:grpSpPr>
          <a:xfrm>
            <a:off x="374777" y="963105"/>
            <a:ext cx="3695824" cy="3973572"/>
            <a:chOff x="374777" y="963105"/>
            <a:chExt cx="3695824" cy="3973572"/>
          </a:xfrm>
        </p:grpSpPr>
        <p:sp>
          <p:nvSpPr>
            <p:cNvPr id="37" name="Oval 42"/>
            <p:cNvSpPr>
              <a:spLocks noChangeArrowheads="1"/>
            </p:cNvSpPr>
            <p:nvPr/>
          </p:nvSpPr>
          <p:spPr bwMode="auto">
            <a:xfrm rot="2567684">
              <a:off x="1814068" y="1282192"/>
              <a:ext cx="850900" cy="2895600"/>
            </a:xfrm>
            <a:prstGeom prst="ellipse">
              <a:avLst/>
            </a:prstGeom>
            <a:gradFill rotWithShape="0">
              <a:gsLst>
                <a:gs pos="0">
                  <a:schemeClr val="accent1"/>
                </a:gs>
                <a:gs pos="100000">
                  <a:schemeClr val="bg1"/>
                </a:gs>
              </a:gsLst>
              <a:path path="rect">
                <a:fillToRect l="100000" b="10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38" name="Line 24"/>
            <p:cNvSpPr>
              <a:spLocks noChangeShapeType="1"/>
            </p:cNvSpPr>
            <p:nvPr/>
          </p:nvSpPr>
          <p:spPr bwMode="auto">
            <a:xfrm flipV="1">
              <a:off x="1255776" y="1572767"/>
              <a:ext cx="2255520" cy="2243327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 type="none" w="med" len="sm"/>
              <a:tailEnd type="stealth" w="med" len="lg"/>
            </a:ln>
            <a:effectLst/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39" name="Text Box 46"/>
            <p:cNvSpPr txBox="1">
              <a:spLocks noChangeArrowheads="1"/>
            </p:cNvSpPr>
            <p:nvPr/>
          </p:nvSpPr>
          <p:spPr bwMode="auto">
            <a:xfrm>
              <a:off x="3141506" y="2055883"/>
              <a:ext cx="455613" cy="457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FF33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+mn-lt"/>
                </a:rPr>
                <a:t>M</a:t>
              </a:r>
            </a:p>
          </p:txBody>
        </p:sp>
        <p:sp>
          <p:nvSpPr>
            <p:cNvPr id="40" name="Line 24"/>
            <p:cNvSpPr>
              <a:spLocks noChangeShapeType="1"/>
            </p:cNvSpPr>
            <p:nvPr/>
          </p:nvSpPr>
          <p:spPr bwMode="auto">
            <a:xfrm flipV="1">
              <a:off x="1252093" y="1236155"/>
              <a:ext cx="0" cy="2566987"/>
            </a:xfrm>
            <a:prstGeom prst="line">
              <a:avLst/>
            </a:prstGeom>
            <a:noFill/>
            <a:ln w="28575">
              <a:solidFill>
                <a:srgbClr val="800000"/>
              </a:solidFill>
              <a:round/>
              <a:headEnd type="none" w="med" len="sm"/>
              <a:tailEnd type="stealth" w="med" len="lg"/>
            </a:ln>
            <a:effectLst/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41" name="Line 25"/>
            <p:cNvSpPr>
              <a:spLocks noChangeShapeType="1"/>
            </p:cNvSpPr>
            <p:nvPr/>
          </p:nvSpPr>
          <p:spPr bwMode="auto">
            <a:xfrm rot="5400000" flipV="1">
              <a:off x="2532412" y="2516473"/>
              <a:ext cx="0" cy="2566988"/>
            </a:xfrm>
            <a:prstGeom prst="line">
              <a:avLst/>
            </a:prstGeom>
            <a:noFill/>
            <a:ln w="28575">
              <a:solidFill>
                <a:srgbClr val="800000"/>
              </a:solidFill>
              <a:round/>
              <a:headEnd type="none" w="med" len="sm"/>
              <a:tailEnd type="stealth" w="med" len="lg"/>
            </a:ln>
            <a:effectLst/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42" name="Text Box 14"/>
            <p:cNvSpPr txBox="1">
              <a:spLocks noChangeAspect="1" noChangeArrowheads="1"/>
            </p:cNvSpPr>
            <p:nvPr/>
          </p:nvSpPr>
          <p:spPr bwMode="auto">
            <a:xfrm>
              <a:off x="1623569" y="2776751"/>
              <a:ext cx="328936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2000" b="1" i="1" dirty="0" smtClean="0">
                  <a:solidFill>
                    <a:srgbClr val="0000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+mn-lt"/>
                </a:rPr>
                <a:t>B</a:t>
              </a:r>
              <a:endParaRPr lang="en-US" sz="2000" b="1" i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</a:endParaRPr>
            </a:p>
          </p:txBody>
        </p:sp>
        <p:sp>
          <p:nvSpPr>
            <p:cNvPr id="43" name="Text Box 22"/>
            <p:cNvSpPr txBox="1">
              <a:spLocks noChangeAspect="1" noChangeArrowheads="1"/>
            </p:cNvSpPr>
            <p:nvPr/>
          </p:nvSpPr>
          <p:spPr bwMode="auto">
            <a:xfrm>
              <a:off x="1358456" y="963105"/>
              <a:ext cx="365806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2000" b="1" i="1" dirty="0" smtClean="0">
                  <a:solidFill>
                    <a:srgbClr val="8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+mn-lt"/>
                </a:rPr>
                <a:t>Y</a:t>
              </a:r>
              <a:r>
                <a:rPr lang="en-US" sz="2000" b="1" i="1" baseline="-25000" dirty="0" smtClean="0">
                  <a:solidFill>
                    <a:srgbClr val="8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i</a:t>
              </a:r>
              <a:endParaRPr lang="en-US" sz="2000" b="1" i="1" baseline="-25000" dirty="0">
                <a:solidFill>
                  <a:srgbClr val="8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</a:endParaRPr>
            </a:p>
          </p:txBody>
        </p:sp>
        <p:sp>
          <p:nvSpPr>
            <p:cNvPr id="44" name="Text Box 26"/>
            <p:cNvSpPr txBox="1">
              <a:spLocks noChangeAspect="1" noChangeArrowheads="1"/>
            </p:cNvSpPr>
            <p:nvPr/>
          </p:nvSpPr>
          <p:spPr bwMode="auto">
            <a:xfrm>
              <a:off x="3703193" y="3834892"/>
              <a:ext cx="367408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2000" b="1" i="1" dirty="0" smtClean="0">
                  <a:solidFill>
                    <a:srgbClr val="8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+mn-lt"/>
                </a:rPr>
                <a:t>X</a:t>
              </a:r>
              <a:r>
                <a:rPr lang="en-US" sz="2000" b="1" i="1" baseline="-25000" dirty="0" smtClean="0">
                  <a:solidFill>
                    <a:srgbClr val="8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+mn-lt"/>
                </a:rPr>
                <a:t>i</a:t>
              </a:r>
              <a:endParaRPr lang="en-US" sz="2000" b="1" i="1" baseline="-25000" dirty="0">
                <a:solidFill>
                  <a:srgbClr val="8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</a:endParaRPr>
            </a:p>
          </p:txBody>
        </p:sp>
        <p:sp>
          <p:nvSpPr>
            <p:cNvPr id="45" name="Text Box 28"/>
            <p:cNvSpPr txBox="1">
              <a:spLocks noChangeAspect="1" noChangeArrowheads="1"/>
            </p:cNvSpPr>
            <p:nvPr/>
          </p:nvSpPr>
          <p:spPr bwMode="auto">
            <a:xfrm>
              <a:off x="444056" y="4536567"/>
              <a:ext cx="354584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2000" b="1" i="1" dirty="0" err="1" smtClean="0">
                  <a:solidFill>
                    <a:srgbClr val="8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+mn-lt"/>
                </a:rPr>
                <a:t>Z</a:t>
              </a:r>
              <a:r>
                <a:rPr lang="en-US" sz="2000" b="1" i="1" baseline="-25000" dirty="0" err="1" smtClean="0">
                  <a:solidFill>
                    <a:srgbClr val="8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i</a:t>
              </a:r>
              <a:endParaRPr lang="en-US" sz="2000" b="1" i="1" baseline="-25000" dirty="0">
                <a:solidFill>
                  <a:srgbClr val="8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</a:endParaRPr>
            </a:p>
          </p:txBody>
        </p:sp>
        <p:sp>
          <p:nvSpPr>
            <p:cNvPr id="46" name="Text Box 31"/>
            <p:cNvSpPr txBox="1">
              <a:spLocks noChangeArrowheads="1"/>
            </p:cNvSpPr>
            <p:nvPr/>
          </p:nvSpPr>
          <p:spPr bwMode="auto">
            <a:xfrm>
              <a:off x="744093" y="3476308"/>
              <a:ext cx="388248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FF33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+mn-lt"/>
                </a:rPr>
                <a:t>O</a:t>
              </a:r>
            </a:p>
          </p:txBody>
        </p:sp>
        <p:sp>
          <p:nvSpPr>
            <p:cNvPr id="47" name="Text Box 37"/>
            <p:cNvSpPr txBox="1">
              <a:spLocks noChangeArrowheads="1"/>
            </p:cNvSpPr>
            <p:nvPr/>
          </p:nvSpPr>
          <p:spPr bwMode="auto">
            <a:xfrm>
              <a:off x="2570798" y="3160211"/>
              <a:ext cx="406400" cy="457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b="1" i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+mn-lt"/>
                  <a:cs typeface="Times New Roman" pitchFamily="18" charset="0"/>
                </a:rPr>
                <a:t>ω</a:t>
              </a:r>
              <a:endParaRPr lang="en-US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</a:endParaRPr>
            </a:p>
          </p:txBody>
        </p:sp>
        <p:sp>
          <p:nvSpPr>
            <p:cNvPr id="48" name="Line 40"/>
            <p:cNvSpPr>
              <a:spLocks noChangeShapeType="1"/>
            </p:cNvSpPr>
            <p:nvPr/>
          </p:nvSpPr>
          <p:spPr bwMode="auto">
            <a:xfrm rot="-5400000" flipH="1" flipV="1">
              <a:off x="408337" y="3775361"/>
              <a:ext cx="825500" cy="862012"/>
            </a:xfrm>
            <a:prstGeom prst="line">
              <a:avLst/>
            </a:prstGeom>
            <a:noFill/>
            <a:ln w="28575">
              <a:solidFill>
                <a:srgbClr val="800000"/>
              </a:solidFill>
              <a:round/>
              <a:headEnd type="none" w="med" len="sm"/>
              <a:tailEnd type="stealth" w="med" len="lg"/>
            </a:ln>
            <a:effectLst/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49" name="Oval 43"/>
            <p:cNvSpPr>
              <a:spLocks noChangeAspect="1" noChangeArrowheads="1"/>
            </p:cNvSpPr>
            <p:nvPr/>
          </p:nvSpPr>
          <p:spPr bwMode="auto">
            <a:xfrm>
              <a:off x="1190181" y="3728530"/>
              <a:ext cx="136525" cy="136525"/>
            </a:xfrm>
            <a:prstGeom prst="ellipse">
              <a:avLst/>
            </a:prstGeom>
            <a:solidFill>
              <a:srgbClr val="0000FF"/>
            </a:solidFill>
            <a:ln w="9525">
              <a:solidFill>
                <a:srgbClr val="0000FF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50" name="Oval 44"/>
            <p:cNvSpPr>
              <a:spLocks noChangeAspect="1" noChangeArrowheads="1"/>
            </p:cNvSpPr>
            <p:nvPr/>
          </p:nvSpPr>
          <p:spPr bwMode="auto">
            <a:xfrm>
              <a:off x="2951583" y="2003783"/>
              <a:ext cx="136525" cy="136525"/>
            </a:xfrm>
            <a:prstGeom prst="ellipse">
              <a:avLst/>
            </a:prstGeom>
            <a:solidFill>
              <a:srgbClr val="0000FF"/>
            </a:solidFill>
            <a:ln w="9525">
              <a:solidFill>
                <a:srgbClr val="0000FF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51" name="Line 36"/>
            <p:cNvSpPr>
              <a:spLocks noChangeShapeType="1"/>
            </p:cNvSpPr>
            <p:nvPr/>
          </p:nvSpPr>
          <p:spPr bwMode="auto">
            <a:xfrm flipV="1">
              <a:off x="1260030" y="3377184"/>
              <a:ext cx="1373441" cy="416941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52" name="Line 19"/>
            <p:cNvSpPr>
              <a:spLocks noChangeAspect="1" noChangeShapeType="1"/>
            </p:cNvSpPr>
            <p:nvPr/>
          </p:nvSpPr>
          <p:spPr bwMode="auto">
            <a:xfrm flipV="1">
              <a:off x="1286441" y="2099609"/>
              <a:ext cx="1687367" cy="1687367"/>
            </a:xfrm>
            <a:prstGeom prst="line">
              <a:avLst/>
            </a:prstGeom>
            <a:noFill/>
            <a:ln w="25400">
              <a:solidFill>
                <a:srgbClr val="000080"/>
              </a:solidFill>
              <a:round/>
              <a:headEnd/>
              <a:tailEnd type="stealth" w="med" len="lg"/>
            </a:ln>
            <a:effectLst/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53" name="Line 24"/>
            <p:cNvSpPr>
              <a:spLocks noChangeShapeType="1"/>
            </p:cNvSpPr>
            <p:nvPr/>
          </p:nvSpPr>
          <p:spPr bwMode="auto">
            <a:xfrm flipH="1" flipV="1">
              <a:off x="755903" y="3352799"/>
              <a:ext cx="487679" cy="438911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 type="none" w="med" len="sm"/>
              <a:tailEnd type="stealth" w="med" len="lg"/>
            </a:ln>
            <a:effectLst/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54" name="Line 24"/>
            <p:cNvSpPr>
              <a:spLocks noChangeShapeType="1"/>
            </p:cNvSpPr>
            <p:nvPr/>
          </p:nvSpPr>
          <p:spPr bwMode="auto">
            <a:xfrm>
              <a:off x="1267969" y="3803904"/>
              <a:ext cx="36576" cy="512064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 type="none" w="med" len="sm"/>
              <a:tailEnd type="stealth" w="med" len="lg"/>
            </a:ln>
            <a:effectLst/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55" name="Text Box 26"/>
            <p:cNvSpPr txBox="1">
              <a:spLocks noChangeAspect="1" noChangeArrowheads="1"/>
            </p:cNvSpPr>
            <p:nvPr/>
          </p:nvSpPr>
          <p:spPr bwMode="auto">
            <a:xfrm>
              <a:off x="1350137" y="4115308"/>
              <a:ext cx="421910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2000" b="1" i="1" dirty="0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+mn-lt"/>
                </a:rPr>
                <a:t>x </a:t>
              </a:r>
              <a:r>
                <a:rPr lang="en-US" sz="2000" b="1" i="1" baseline="-25000" dirty="0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+mn-lt"/>
                </a:rPr>
                <a:t>r</a:t>
              </a:r>
              <a:endParaRPr lang="en-US" sz="2000" b="1" i="1" baseline="-250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</a:endParaRPr>
            </a:p>
          </p:txBody>
        </p:sp>
        <p:sp>
          <p:nvSpPr>
            <p:cNvPr id="56" name="Text Box 26"/>
            <p:cNvSpPr txBox="1">
              <a:spLocks noChangeAspect="1" noChangeArrowheads="1"/>
            </p:cNvSpPr>
            <p:nvPr/>
          </p:nvSpPr>
          <p:spPr bwMode="auto">
            <a:xfrm>
              <a:off x="374777" y="3139948"/>
              <a:ext cx="421910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2000" b="1" i="1" dirty="0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+mn-lt"/>
                </a:rPr>
                <a:t>y </a:t>
              </a:r>
              <a:r>
                <a:rPr lang="en-US" sz="2000" b="1" i="1" baseline="-25000" dirty="0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+mn-lt"/>
                </a:rPr>
                <a:t>r</a:t>
              </a:r>
              <a:endParaRPr lang="en-US" sz="2000" b="1" i="1" baseline="-250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</a:endParaRPr>
            </a:p>
          </p:txBody>
        </p:sp>
        <p:sp>
          <p:nvSpPr>
            <p:cNvPr id="57" name="Text Box 26"/>
            <p:cNvSpPr txBox="1">
              <a:spLocks noChangeAspect="1" noChangeArrowheads="1"/>
            </p:cNvSpPr>
            <p:nvPr/>
          </p:nvSpPr>
          <p:spPr bwMode="auto">
            <a:xfrm>
              <a:off x="3508121" y="1359916"/>
              <a:ext cx="421910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2000" b="1" i="1" dirty="0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+mn-lt"/>
                </a:rPr>
                <a:t>z </a:t>
              </a:r>
              <a:r>
                <a:rPr lang="en-US" sz="2000" b="1" i="1" baseline="-25000" dirty="0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+mn-lt"/>
                </a:rPr>
                <a:t>r</a:t>
              </a:r>
              <a:endParaRPr lang="en-US" sz="2000" b="1" i="1" baseline="-250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</a:endParaRPr>
            </a:p>
          </p:txBody>
        </p:sp>
        <p:sp>
          <p:nvSpPr>
            <p:cNvPr id="58" name="Text Box 69"/>
            <p:cNvSpPr txBox="1">
              <a:spLocks noChangeArrowheads="1"/>
            </p:cNvSpPr>
            <p:nvPr/>
          </p:nvSpPr>
          <p:spPr bwMode="auto">
            <a:xfrm>
              <a:off x="1746589" y="4217052"/>
              <a:ext cx="1063112" cy="2539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1050" b="1" dirty="0" smtClean="0">
                  <a:solidFill>
                    <a:srgbClr val="FF0000"/>
                  </a:solidFill>
                </a:rPr>
                <a:t>Rotating frame</a:t>
              </a:r>
              <a:endParaRPr lang="en-US" sz="1050" b="1" dirty="0">
                <a:solidFill>
                  <a:srgbClr val="FF0000"/>
                </a:solidFill>
              </a:endParaRPr>
            </a:p>
          </p:txBody>
        </p:sp>
        <p:sp>
          <p:nvSpPr>
            <p:cNvPr id="59" name="Text Box 69"/>
            <p:cNvSpPr txBox="1">
              <a:spLocks noChangeArrowheads="1"/>
            </p:cNvSpPr>
            <p:nvPr/>
          </p:nvSpPr>
          <p:spPr bwMode="auto">
            <a:xfrm>
              <a:off x="807805" y="4668156"/>
              <a:ext cx="1309974" cy="2539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1050" b="1" dirty="0" smtClean="0">
                  <a:solidFill>
                    <a:srgbClr val="FF0000"/>
                  </a:solidFill>
                </a:rPr>
                <a:t>Non-rotating frame</a:t>
              </a:r>
              <a:endParaRPr lang="en-US" sz="1050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60" name="Rounded Rectangle 59"/>
          <p:cNvSpPr/>
          <p:nvPr/>
        </p:nvSpPr>
        <p:spPr>
          <a:xfrm>
            <a:off x="4998720" y="2643809"/>
            <a:ext cx="1767840" cy="421781"/>
          </a:xfrm>
          <a:prstGeom prst="roundRect">
            <a:avLst/>
          </a:prstGeom>
          <a:noFill/>
          <a:ln w="158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ounded Rectangle 60"/>
          <p:cNvSpPr/>
          <p:nvPr/>
        </p:nvSpPr>
        <p:spPr>
          <a:xfrm>
            <a:off x="6949440" y="2653748"/>
            <a:ext cx="1767840" cy="411842"/>
          </a:xfrm>
          <a:prstGeom prst="roundRect">
            <a:avLst/>
          </a:prstGeom>
          <a:noFill/>
          <a:ln w="158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/>
          <p:cNvSpPr txBox="1"/>
          <p:nvPr/>
        </p:nvSpPr>
        <p:spPr>
          <a:xfrm>
            <a:off x="214313" y="5205984"/>
            <a:ext cx="86370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u="sng" dirty="0" err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Coriolis</a:t>
            </a:r>
            <a:r>
              <a:rPr lang="en-US" sz="1800" u="sng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Theorem</a:t>
            </a:r>
            <a:r>
              <a:rPr lang="en-US" sz="180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states that the absolute time rate of change of a vector </a:t>
            </a:r>
            <a:r>
              <a:rPr lang="en-US" sz="1800" b="1" i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r</a:t>
            </a:r>
            <a:r>
              <a:rPr lang="en-US" sz="180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= x</a:t>
            </a:r>
            <a:r>
              <a:rPr lang="en-US" sz="1800" b="1" i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i</a:t>
            </a:r>
            <a:r>
              <a:rPr lang="en-US" sz="180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+ </a:t>
            </a:r>
            <a:r>
              <a:rPr lang="en-US" sz="1800" dirty="0" err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y</a:t>
            </a:r>
            <a:r>
              <a:rPr lang="en-US" sz="1800" b="1" i="1" dirty="0" err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j</a:t>
            </a:r>
            <a:r>
              <a:rPr lang="en-US" sz="180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+ </a:t>
            </a:r>
            <a:r>
              <a:rPr lang="en-US" sz="1800" dirty="0" err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z</a:t>
            </a:r>
            <a:r>
              <a:rPr lang="en-US" sz="1800" b="1" i="1" dirty="0" err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k</a:t>
            </a:r>
            <a:r>
              <a:rPr lang="en-US" sz="180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where the reference frame {</a:t>
            </a:r>
            <a:r>
              <a:rPr lang="en-US" sz="1800" b="1" i="1" dirty="0" err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I,j,k</a:t>
            </a:r>
            <a:r>
              <a:rPr lang="en-US" sz="180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} rotates with absolute angular velocity </a:t>
            </a:r>
            <a:r>
              <a:rPr lang="el-GR" sz="1800" b="1" i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ω</a:t>
            </a:r>
            <a:r>
              <a:rPr lang="en-US" sz="180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= p</a:t>
            </a:r>
            <a:r>
              <a:rPr lang="en-US" sz="1800" b="1" i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i</a:t>
            </a:r>
            <a:r>
              <a:rPr lang="en-US" sz="180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+ q </a:t>
            </a:r>
            <a:r>
              <a:rPr lang="en-US" sz="1800" b="1" i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j</a:t>
            </a:r>
            <a:r>
              <a:rPr lang="en-US" sz="180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+ </a:t>
            </a:r>
            <a:r>
              <a:rPr lang="en-US" sz="1800" dirty="0" err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r</a:t>
            </a:r>
            <a:r>
              <a:rPr lang="en-US" sz="1800" b="1" i="1" dirty="0" err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k</a:t>
            </a:r>
            <a:r>
              <a:rPr lang="en-US" sz="180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is :</a:t>
            </a:r>
          </a:p>
          <a:p>
            <a:pPr algn="ctr"/>
            <a:endParaRPr lang="en-US" sz="1800" dirty="0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  <a:p>
            <a:pPr algn="ctr"/>
            <a:r>
              <a:rPr lang="en-US" sz="1800" dirty="0" err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d</a:t>
            </a:r>
            <a:r>
              <a:rPr lang="en-US" sz="1800" b="1" i="1" dirty="0" err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r</a:t>
            </a:r>
            <a:r>
              <a:rPr lang="en-US" sz="180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/</a:t>
            </a:r>
            <a:r>
              <a:rPr lang="en-US" sz="1800" dirty="0" err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dt</a:t>
            </a:r>
            <a:r>
              <a:rPr lang="en-US" sz="180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= ( </a:t>
            </a:r>
            <a:r>
              <a:rPr lang="en-US" sz="1800" dirty="0" err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dx</a:t>
            </a:r>
            <a:r>
              <a:rPr lang="en-US" sz="180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/</a:t>
            </a:r>
            <a:r>
              <a:rPr lang="en-US" sz="1800" dirty="0" err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dt</a:t>
            </a:r>
            <a:r>
              <a:rPr lang="en-US" sz="180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</a:t>
            </a:r>
            <a:r>
              <a:rPr lang="en-US" sz="1800" b="1" i="1" dirty="0" err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i</a:t>
            </a:r>
            <a:r>
              <a:rPr lang="en-US" sz="180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+ </a:t>
            </a:r>
            <a:r>
              <a:rPr lang="en-US" sz="1800" dirty="0" err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dy</a:t>
            </a:r>
            <a:r>
              <a:rPr lang="en-US" sz="180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/</a:t>
            </a:r>
            <a:r>
              <a:rPr lang="en-US" sz="1800" dirty="0" err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dt</a:t>
            </a:r>
            <a:r>
              <a:rPr lang="en-US" sz="1800" b="1" i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j </a:t>
            </a:r>
            <a:r>
              <a:rPr lang="en-US" sz="180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+ </a:t>
            </a:r>
            <a:r>
              <a:rPr lang="en-US" sz="1800" dirty="0" err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dz</a:t>
            </a:r>
            <a:r>
              <a:rPr lang="en-US" sz="180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/</a:t>
            </a:r>
            <a:r>
              <a:rPr lang="en-US" sz="1800" dirty="0" err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dt</a:t>
            </a:r>
            <a:r>
              <a:rPr lang="en-US" sz="180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</a:t>
            </a:r>
            <a:r>
              <a:rPr lang="en-US" sz="1800" b="1" i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k</a:t>
            </a:r>
            <a:r>
              <a:rPr lang="en-US" sz="180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) + </a:t>
            </a:r>
            <a:r>
              <a:rPr lang="el-GR" sz="1800" b="1" i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ω</a:t>
            </a:r>
            <a:r>
              <a:rPr lang="en-US" sz="180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x </a:t>
            </a:r>
            <a:r>
              <a:rPr lang="en-US" sz="1800" b="1" i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r</a:t>
            </a:r>
            <a:endParaRPr lang="en-US" sz="1800" b="1" i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7EDD1-2DE2-407B-A8B9-E1BFFFC108DD}" type="datetime1">
              <a:rPr lang="en-US" smtClean="0"/>
              <a:pPr/>
              <a:t>7/19/2011</a:t>
            </a:fld>
            <a:endParaRPr lang="en-US"/>
          </a:p>
        </p:txBody>
      </p:sp>
      <p:sp>
        <p:nvSpPr>
          <p:cNvPr id="40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ME4821</a:t>
            </a:r>
            <a:endParaRPr lang="en-US"/>
          </a:p>
        </p:txBody>
      </p:sp>
      <p:sp>
        <p:nvSpPr>
          <p:cNvPr id="41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523D8-904E-4543-AB2C-242DF79A6193}" type="slidenum">
              <a:rPr lang="en-US"/>
              <a:pPr/>
              <a:t>24</a:t>
            </a:fld>
            <a:endParaRPr lang="en-US"/>
          </a:p>
        </p:txBody>
      </p:sp>
      <p:sp>
        <p:nvSpPr>
          <p:cNvPr id="48130" name="Rectangle 3074"/>
          <p:cNvSpPr>
            <a:spLocks noGrp="1" noChangeArrowheads="1"/>
          </p:cNvSpPr>
          <p:nvPr>
            <p:ph type="title"/>
          </p:nvPr>
        </p:nvSpPr>
        <p:spPr>
          <a:xfrm>
            <a:off x="0" y="52388"/>
            <a:ext cx="9140825" cy="914400"/>
          </a:xfrm>
        </p:spPr>
        <p:txBody>
          <a:bodyPr/>
          <a:lstStyle/>
          <a:p>
            <a:pPr algn="ctr"/>
            <a:r>
              <a:rPr lang="en-US" sz="3200" dirty="0" smtClean="0">
                <a:solidFill>
                  <a:srgbClr val="0033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Example:: General </a:t>
            </a:r>
            <a:r>
              <a:rPr lang="en-US" sz="3200" dirty="0">
                <a:solidFill>
                  <a:srgbClr val="0033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Motion </a:t>
            </a:r>
            <a:r>
              <a:rPr lang="en-US" sz="3200" dirty="0" smtClean="0">
                <a:solidFill>
                  <a:srgbClr val="0033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Equations</a:t>
            </a:r>
            <a:endParaRPr lang="en-US" sz="3200" dirty="0">
              <a:solidFill>
                <a:srgbClr val="003399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grpSp>
        <p:nvGrpSpPr>
          <p:cNvPr id="2" name="Group 43"/>
          <p:cNvGrpSpPr/>
          <p:nvPr/>
        </p:nvGrpSpPr>
        <p:grpSpPr>
          <a:xfrm>
            <a:off x="214313" y="809435"/>
            <a:ext cx="4292600" cy="3389312"/>
            <a:chOff x="1114425" y="868363"/>
            <a:chExt cx="4292600" cy="3389312"/>
          </a:xfrm>
        </p:grpSpPr>
        <p:sp>
          <p:nvSpPr>
            <p:cNvPr id="48132" name="Line 3076"/>
            <p:cNvSpPr>
              <a:spLocks noChangeAspect="1" noChangeShapeType="1"/>
            </p:cNvSpPr>
            <p:nvPr/>
          </p:nvSpPr>
          <p:spPr bwMode="auto">
            <a:xfrm flipH="1" flipV="1">
              <a:off x="3455988" y="1411288"/>
              <a:ext cx="608012" cy="990600"/>
            </a:xfrm>
            <a:prstGeom prst="line">
              <a:avLst/>
            </a:prstGeom>
            <a:noFill/>
            <a:ln w="12700">
              <a:solidFill>
                <a:srgbClr val="003399"/>
              </a:solidFill>
              <a:round/>
              <a:headEnd type="none" w="med" len="sm"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48133" name="Line 3077"/>
            <p:cNvSpPr>
              <a:spLocks noChangeAspect="1" noChangeShapeType="1"/>
            </p:cNvSpPr>
            <p:nvPr/>
          </p:nvSpPr>
          <p:spPr bwMode="auto">
            <a:xfrm rot="5400000" flipH="1" flipV="1">
              <a:off x="4266407" y="1589881"/>
              <a:ext cx="609600" cy="989013"/>
            </a:xfrm>
            <a:prstGeom prst="line">
              <a:avLst/>
            </a:prstGeom>
            <a:noFill/>
            <a:ln w="12700">
              <a:solidFill>
                <a:srgbClr val="003399"/>
              </a:solidFill>
              <a:round/>
              <a:headEnd type="none" w="med" len="sm"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48134" name="Oval 3078"/>
            <p:cNvSpPr>
              <a:spLocks noChangeAspect="1" noChangeArrowheads="1"/>
            </p:cNvSpPr>
            <p:nvPr/>
          </p:nvSpPr>
          <p:spPr bwMode="auto">
            <a:xfrm>
              <a:off x="3879850" y="2198688"/>
              <a:ext cx="365125" cy="363537"/>
            </a:xfrm>
            <a:prstGeom prst="ellipse">
              <a:avLst/>
            </a:prstGeom>
            <a:noFill/>
            <a:ln w="12700">
              <a:solidFill>
                <a:srgbClr val="003399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135" name="Text Box 3079"/>
            <p:cNvSpPr txBox="1">
              <a:spLocks noChangeAspect="1" noChangeArrowheads="1"/>
            </p:cNvSpPr>
            <p:nvPr/>
          </p:nvSpPr>
          <p:spPr bwMode="auto">
            <a:xfrm>
              <a:off x="3205163" y="1079500"/>
              <a:ext cx="28575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1800" b="1" i="1">
                  <a:solidFill>
                    <a:srgbClr val="003399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y</a:t>
              </a:r>
            </a:p>
          </p:txBody>
        </p:sp>
        <p:sp>
          <p:nvSpPr>
            <p:cNvPr id="48136" name="Text Box 3080"/>
            <p:cNvSpPr txBox="1">
              <a:spLocks noChangeAspect="1" noChangeArrowheads="1"/>
            </p:cNvSpPr>
            <p:nvPr/>
          </p:nvSpPr>
          <p:spPr bwMode="auto">
            <a:xfrm>
              <a:off x="5133975" y="1574800"/>
              <a:ext cx="27305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1800" b="1" i="1">
                  <a:solidFill>
                    <a:srgbClr val="003399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z</a:t>
              </a:r>
            </a:p>
          </p:txBody>
        </p:sp>
        <p:sp>
          <p:nvSpPr>
            <p:cNvPr id="48137" name="Text Box 3081"/>
            <p:cNvSpPr txBox="1">
              <a:spLocks noChangeAspect="1" noChangeArrowheads="1"/>
            </p:cNvSpPr>
            <p:nvPr/>
          </p:nvSpPr>
          <p:spPr bwMode="auto">
            <a:xfrm>
              <a:off x="4216400" y="2298700"/>
              <a:ext cx="29845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1800" b="1" i="1">
                  <a:solidFill>
                    <a:srgbClr val="003399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x</a:t>
              </a:r>
            </a:p>
          </p:txBody>
        </p:sp>
        <p:sp>
          <p:nvSpPr>
            <p:cNvPr id="48138" name="Line 3082"/>
            <p:cNvSpPr>
              <a:spLocks noChangeAspect="1" noChangeShapeType="1"/>
            </p:cNvSpPr>
            <p:nvPr/>
          </p:nvSpPr>
          <p:spPr bwMode="auto">
            <a:xfrm rot="21442328" flipV="1">
              <a:off x="1690688" y="2455863"/>
              <a:ext cx="2408237" cy="1303337"/>
            </a:xfrm>
            <a:prstGeom prst="line">
              <a:avLst/>
            </a:prstGeom>
            <a:noFill/>
            <a:ln w="25400">
              <a:solidFill>
                <a:srgbClr val="00FF00"/>
              </a:solidFill>
              <a:prstDash val="dash"/>
              <a:round/>
              <a:headEnd/>
              <a:tailEnd type="stealth" w="med" len="lg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48139" name="Text Box 3083"/>
            <p:cNvSpPr txBox="1">
              <a:spLocks noChangeAspect="1" noChangeArrowheads="1"/>
            </p:cNvSpPr>
            <p:nvPr/>
          </p:nvSpPr>
          <p:spPr bwMode="auto">
            <a:xfrm>
              <a:off x="2978150" y="1865313"/>
              <a:ext cx="285750" cy="366712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1800" b="1">
                  <a:solidFill>
                    <a:srgbClr val="0099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r</a:t>
              </a:r>
            </a:p>
          </p:txBody>
        </p:sp>
        <p:sp>
          <p:nvSpPr>
            <p:cNvPr id="48140" name="Text Box 3084"/>
            <p:cNvSpPr txBox="1">
              <a:spLocks noChangeAspect="1" noChangeArrowheads="1"/>
            </p:cNvSpPr>
            <p:nvPr/>
          </p:nvSpPr>
          <p:spPr bwMode="auto">
            <a:xfrm>
              <a:off x="3168650" y="2867025"/>
              <a:ext cx="349250" cy="366713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1800" b="1">
                  <a:solidFill>
                    <a:srgbClr val="0099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R</a:t>
              </a:r>
              <a:endParaRPr lang="en-US" sz="1800" b="1" baseline="-25000">
                <a:solidFill>
                  <a:srgbClr val="0099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endParaRPr>
            </a:p>
          </p:txBody>
        </p:sp>
        <p:sp>
          <p:nvSpPr>
            <p:cNvPr id="48141" name="Text Box 3085"/>
            <p:cNvSpPr txBox="1">
              <a:spLocks noChangeAspect="1" noChangeArrowheads="1"/>
            </p:cNvSpPr>
            <p:nvPr/>
          </p:nvSpPr>
          <p:spPr bwMode="auto">
            <a:xfrm>
              <a:off x="4451350" y="1474788"/>
              <a:ext cx="311150" cy="366712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1800" b="1">
                  <a:solidFill>
                    <a:srgbClr val="0000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p</a:t>
              </a:r>
            </a:p>
          </p:txBody>
        </p:sp>
        <p:sp>
          <p:nvSpPr>
            <p:cNvPr id="48142" name="Line 3086"/>
            <p:cNvSpPr>
              <a:spLocks noChangeAspect="1" noChangeShapeType="1"/>
            </p:cNvSpPr>
            <p:nvPr/>
          </p:nvSpPr>
          <p:spPr bwMode="auto">
            <a:xfrm flipV="1">
              <a:off x="1704975" y="930275"/>
              <a:ext cx="2854325" cy="2854325"/>
            </a:xfrm>
            <a:prstGeom prst="line">
              <a:avLst/>
            </a:prstGeom>
            <a:noFill/>
            <a:ln w="25400">
              <a:solidFill>
                <a:srgbClr val="00FF00"/>
              </a:solidFill>
              <a:round/>
              <a:headEnd/>
              <a:tailEnd type="stealth" w="med" len="lg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48143" name="Line 3087"/>
            <p:cNvSpPr>
              <a:spLocks noChangeAspect="1" noChangeShapeType="1"/>
            </p:cNvSpPr>
            <p:nvPr/>
          </p:nvSpPr>
          <p:spPr bwMode="auto">
            <a:xfrm flipV="1">
              <a:off x="4075113" y="968375"/>
              <a:ext cx="466725" cy="1414463"/>
            </a:xfrm>
            <a:prstGeom prst="line">
              <a:avLst/>
            </a:prstGeom>
            <a:noFill/>
            <a:ln w="25400">
              <a:solidFill>
                <a:srgbClr val="0000FF"/>
              </a:solidFill>
              <a:round/>
              <a:headEnd/>
              <a:tailEnd type="stealth" w="med" len="lg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48144" name="Text Box 3088"/>
            <p:cNvSpPr txBox="1">
              <a:spLocks noChangeAspect="1" noChangeArrowheads="1"/>
            </p:cNvSpPr>
            <p:nvPr/>
          </p:nvSpPr>
          <p:spPr bwMode="auto">
            <a:xfrm>
              <a:off x="1803400" y="939800"/>
              <a:ext cx="339725" cy="396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2000" b="1" i="1">
                  <a:solidFill>
                    <a:srgbClr val="8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Y</a:t>
              </a:r>
              <a:endParaRPr lang="en-US" sz="2000" b="1" i="1" baseline="-25000">
                <a:solidFill>
                  <a:srgbClr val="8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endParaRPr>
            </a:p>
          </p:txBody>
        </p:sp>
        <p:sp>
          <p:nvSpPr>
            <p:cNvPr id="48145" name="Oval 3089"/>
            <p:cNvSpPr>
              <a:spLocks noChangeAspect="1" noChangeArrowheads="1"/>
            </p:cNvSpPr>
            <p:nvPr/>
          </p:nvSpPr>
          <p:spPr bwMode="auto">
            <a:xfrm>
              <a:off x="1511300" y="3586163"/>
              <a:ext cx="365125" cy="365125"/>
            </a:xfrm>
            <a:prstGeom prst="ellipse">
              <a:avLst/>
            </a:prstGeom>
            <a:noFill/>
            <a:ln w="19050">
              <a:solidFill>
                <a:srgbClr val="8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146" name="Line 3090"/>
            <p:cNvSpPr>
              <a:spLocks noChangeShapeType="1"/>
            </p:cNvSpPr>
            <p:nvPr/>
          </p:nvSpPr>
          <p:spPr bwMode="auto">
            <a:xfrm flipV="1">
              <a:off x="1695450" y="1212850"/>
              <a:ext cx="0" cy="2566988"/>
            </a:xfrm>
            <a:prstGeom prst="line">
              <a:avLst/>
            </a:prstGeom>
            <a:noFill/>
            <a:ln w="28575">
              <a:solidFill>
                <a:srgbClr val="800000"/>
              </a:solidFill>
              <a:round/>
              <a:headEnd type="none" w="med" len="sm"/>
              <a:tailEnd type="stealth" w="med" len="lg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48147" name="Line 3091"/>
            <p:cNvSpPr>
              <a:spLocks noChangeShapeType="1"/>
            </p:cNvSpPr>
            <p:nvPr/>
          </p:nvSpPr>
          <p:spPr bwMode="auto">
            <a:xfrm rot="5400000" flipV="1">
              <a:off x="2977357" y="2493169"/>
              <a:ext cx="0" cy="2566987"/>
            </a:xfrm>
            <a:prstGeom prst="line">
              <a:avLst/>
            </a:prstGeom>
            <a:noFill/>
            <a:ln w="28575">
              <a:solidFill>
                <a:srgbClr val="800000"/>
              </a:solidFill>
              <a:round/>
              <a:headEnd type="none" w="med" len="sm"/>
              <a:tailEnd type="stealth" w="med" len="lg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48148" name="Text Box 3092"/>
            <p:cNvSpPr txBox="1">
              <a:spLocks noChangeAspect="1" noChangeArrowheads="1"/>
            </p:cNvSpPr>
            <p:nvPr/>
          </p:nvSpPr>
          <p:spPr bwMode="auto">
            <a:xfrm>
              <a:off x="4148138" y="3811588"/>
              <a:ext cx="354012" cy="396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2000" b="1" i="1">
                  <a:solidFill>
                    <a:srgbClr val="8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X</a:t>
              </a:r>
              <a:endParaRPr lang="en-US" sz="2000" b="1" i="1" baseline="-25000">
                <a:solidFill>
                  <a:srgbClr val="8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endParaRPr>
            </a:p>
          </p:txBody>
        </p:sp>
        <p:sp>
          <p:nvSpPr>
            <p:cNvPr id="48149" name="Oval 3093"/>
            <p:cNvSpPr>
              <a:spLocks noChangeAspect="1" noChangeArrowheads="1"/>
            </p:cNvSpPr>
            <p:nvPr/>
          </p:nvSpPr>
          <p:spPr bwMode="auto">
            <a:xfrm>
              <a:off x="1643063" y="3719513"/>
              <a:ext cx="100012" cy="100012"/>
            </a:xfrm>
            <a:prstGeom prst="ellipse">
              <a:avLst/>
            </a:prstGeom>
            <a:solidFill>
              <a:srgbClr val="800000"/>
            </a:solidFill>
            <a:ln w="19050">
              <a:solidFill>
                <a:srgbClr val="8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150" name="Text Box 3094"/>
            <p:cNvSpPr txBox="1">
              <a:spLocks noChangeAspect="1" noChangeArrowheads="1"/>
            </p:cNvSpPr>
            <p:nvPr/>
          </p:nvSpPr>
          <p:spPr bwMode="auto">
            <a:xfrm>
              <a:off x="1854200" y="3860800"/>
              <a:ext cx="339725" cy="396875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2000" b="1" i="1">
                  <a:solidFill>
                    <a:srgbClr val="8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Z</a:t>
              </a:r>
              <a:endParaRPr lang="en-US" sz="2000" b="1" i="1" baseline="-25000">
                <a:solidFill>
                  <a:srgbClr val="8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endParaRPr>
            </a:p>
          </p:txBody>
        </p:sp>
        <p:sp>
          <p:nvSpPr>
            <p:cNvPr id="48151" name="Oval 3095"/>
            <p:cNvSpPr>
              <a:spLocks noChangeAspect="1" noChangeArrowheads="1"/>
            </p:cNvSpPr>
            <p:nvPr/>
          </p:nvSpPr>
          <p:spPr bwMode="auto">
            <a:xfrm>
              <a:off x="4013200" y="2330450"/>
              <a:ext cx="100013" cy="100013"/>
            </a:xfrm>
            <a:prstGeom prst="ellipse">
              <a:avLst/>
            </a:prstGeom>
            <a:solidFill>
              <a:srgbClr val="003399"/>
            </a:solidFill>
            <a:ln w="19050">
              <a:solidFill>
                <a:srgbClr val="003399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152" name="Text Box 3096"/>
            <p:cNvSpPr txBox="1">
              <a:spLocks noChangeArrowheads="1"/>
            </p:cNvSpPr>
            <p:nvPr/>
          </p:nvSpPr>
          <p:spPr bwMode="auto">
            <a:xfrm>
              <a:off x="1114425" y="3167063"/>
              <a:ext cx="404813" cy="45720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>
                  <a:solidFill>
                    <a:srgbClr val="FF33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O</a:t>
              </a:r>
            </a:p>
          </p:txBody>
        </p:sp>
        <p:sp>
          <p:nvSpPr>
            <p:cNvPr id="48153" name="Text Box 3097"/>
            <p:cNvSpPr txBox="1">
              <a:spLocks noChangeArrowheads="1"/>
            </p:cNvSpPr>
            <p:nvPr/>
          </p:nvSpPr>
          <p:spPr bwMode="auto">
            <a:xfrm>
              <a:off x="3970338" y="2506663"/>
              <a:ext cx="354012" cy="45720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>
                  <a:solidFill>
                    <a:srgbClr val="FF33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P</a:t>
              </a:r>
            </a:p>
          </p:txBody>
        </p:sp>
        <p:sp>
          <p:nvSpPr>
            <p:cNvPr id="48154" name="Text Box 3098"/>
            <p:cNvSpPr txBox="1">
              <a:spLocks noChangeArrowheads="1"/>
            </p:cNvSpPr>
            <p:nvPr/>
          </p:nvSpPr>
          <p:spPr bwMode="auto">
            <a:xfrm>
              <a:off x="4619625" y="868363"/>
              <a:ext cx="404813" cy="45720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>
                  <a:solidFill>
                    <a:srgbClr val="FF33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Q</a:t>
              </a:r>
            </a:p>
          </p:txBody>
        </p:sp>
        <p:sp>
          <p:nvSpPr>
            <p:cNvPr id="48157" name="Line 3101"/>
            <p:cNvSpPr>
              <a:spLocks noChangeShapeType="1"/>
            </p:cNvSpPr>
            <p:nvPr/>
          </p:nvSpPr>
          <p:spPr bwMode="auto">
            <a:xfrm>
              <a:off x="4062413" y="2376488"/>
              <a:ext cx="698500" cy="77470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prstDash val="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48158" name="Text Box 3102"/>
            <p:cNvSpPr txBox="1">
              <a:spLocks noChangeArrowheads="1"/>
            </p:cNvSpPr>
            <p:nvPr/>
          </p:nvSpPr>
          <p:spPr bwMode="auto">
            <a:xfrm>
              <a:off x="4343718" y="2908491"/>
              <a:ext cx="406400" cy="45720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cs typeface="Times New Roman" pitchFamily="18" charset="0"/>
                </a:rPr>
                <a:t>ω</a:t>
              </a:r>
              <a:endParaRPr 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endParaRPr>
            </a:p>
          </p:txBody>
        </p:sp>
      </p:grpSp>
      <p:graphicFrame>
        <p:nvGraphicFramePr>
          <p:cNvPr id="48161" name="Object 3105"/>
          <p:cNvGraphicFramePr>
            <a:graphicFrameLocks noChangeAspect="1"/>
          </p:cNvGraphicFramePr>
          <p:nvPr/>
        </p:nvGraphicFramePr>
        <p:xfrm>
          <a:off x="5454587" y="2492312"/>
          <a:ext cx="1762125" cy="461962"/>
        </p:xfrm>
        <a:graphic>
          <a:graphicData uri="http://schemas.openxmlformats.org/presentationml/2006/ole">
            <p:oleObj spid="_x0000_s301058" name="Equation" r:id="rId4" imgW="876240" imgH="228600" progId="Equation.3">
              <p:embed/>
            </p:oleObj>
          </a:graphicData>
        </a:graphic>
      </p:graphicFrame>
      <p:graphicFrame>
        <p:nvGraphicFramePr>
          <p:cNvPr id="48163" name="Object 3107"/>
          <p:cNvGraphicFramePr>
            <a:graphicFrameLocks noChangeAspect="1"/>
          </p:cNvGraphicFramePr>
          <p:nvPr/>
        </p:nvGraphicFramePr>
        <p:xfrm>
          <a:off x="589153" y="4211320"/>
          <a:ext cx="4467225" cy="795338"/>
        </p:xfrm>
        <a:graphic>
          <a:graphicData uri="http://schemas.openxmlformats.org/presentationml/2006/ole">
            <p:oleObj spid="_x0000_s301059" name="Equation" r:id="rId5" imgW="2222280" imgH="393480" progId="Equation.3">
              <p:embed/>
            </p:oleObj>
          </a:graphicData>
        </a:graphic>
      </p:graphicFrame>
      <p:graphicFrame>
        <p:nvGraphicFramePr>
          <p:cNvPr id="48164" name="Object 3108"/>
          <p:cNvGraphicFramePr>
            <a:graphicFrameLocks noChangeAspect="1"/>
          </p:cNvGraphicFramePr>
          <p:nvPr/>
        </p:nvGraphicFramePr>
        <p:xfrm>
          <a:off x="2322640" y="4925187"/>
          <a:ext cx="4697412" cy="795338"/>
        </p:xfrm>
        <a:graphic>
          <a:graphicData uri="http://schemas.openxmlformats.org/presentationml/2006/ole">
            <p:oleObj spid="_x0000_s301060" name="Equation" r:id="rId6" imgW="2336760" imgH="393480" progId="Equation.3">
              <p:embed/>
            </p:oleObj>
          </a:graphicData>
        </a:graphic>
      </p:graphicFrame>
      <p:graphicFrame>
        <p:nvGraphicFramePr>
          <p:cNvPr id="48165" name="Object 3109"/>
          <p:cNvGraphicFramePr>
            <a:graphicFrameLocks noChangeAspect="1"/>
          </p:cNvGraphicFramePr>
          <p:nvPr/>
        </p:nvGraphicFramePr>
        <p:xfrm>
          <a:off x="4492816" y="5694109"/>
          <a:ext cx="4313237" cy="461962"/>
        </p:xfrm>
        <a:graphic>
          <a:graphicData uri="http://schemas.openxmlformats.org/presentationml/2006/ole">
            <p:oleObj spid="_x0000_s301061" name="Equation" r:id="rId7" imgW="2145960" imgH="228600" progId="Equation.3">
              <p:embed/>
            </p:oleObj>
          </a:graphicData>
        </a:graphic>
      </p:graphicFrame>
      <p:sp>
        <p:nvSpPr>
          <p:cNvPr id="36" name="Rounded Rectangle 35"/>
          <p:cNvSpPr/>
          <p:nvPr/>
        </p:nvSpPr>
        <p:spPr>
          <a:xfrm>
            <a:off x="6211294" y="5744817"/>
            <a:ext cx="954819" cy="421781"/>
          </a:xfrm>
          <a:prstGeom prst="roundRect">
            <a:avLst/>
          </a:prstGeom>
          <a:noFill/>
          <a:ln w="158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ounded Rectangle 36"/>
          <p:cNvSpPr/>
          <p:nvPr/>
        </p:nvSpPr>
        <p:spPr>
          <a:xfrm>
            <a:off x="7413929" y="5754756"/>
            <a:ext cx="1362323" cy="421781"/>
          </a:xfrm>
          <a:prstGeom prst="roundRect">
            <a:avLst/>
          </a:prstGeom>
          <a:noFill/>
          <a:ln w="158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6357162" y="6168104"/>
            <a:ext cx="6495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err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Coriolis</a:t>
            </a:r>
            <a:endParaRPr lang="en-US" sz="1200" dirty="0">
              <a:latin typeface="+mn-lt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7470345" y="6178043"/>
            <a:ext cx="129596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Centripetal</a:t>
            </a:r>
            <a:endParaRPr lang="en-US" sz="1200" dirty="0"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7EDD1-2DE2-407B-A8B9-E1BFFFC108DD}" type="datetime1">
              <a:rPr lang="en-US" smtClean="0"/>
              <a:pPr/>
              <a:t>7/19/2011</a:t>
            </a:fld>
            <a:endParaRPr lang="en-US"/>
          </a:p>
        </p:txBody>
      </p:sp>
      <p:sp>
        <p:nvSpPr>
          <p:cNvPr id="40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ME4821</a:t>
            </a:r>
            <a:endParaRPr lang="en-US"/>
          </a:p>
        </p:txBody>
      </p:sp>
      <p:sp>
        <p:nvSpPr>
          <p:cNvPr id="41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523D8-904E-4543-AB2C-242DF79A6193}" type="slidenum">
              <a:rPr lang="en-US"/>
              <a:pPr/>
              <a:t>25</a:t>
            </a:fld>
            <a:endParaRPr lang="en-US"/>
          </a:p>
        </p:txBody>
      </p:sp>
      <p:sp>
        <p:nvSpPr>
          <p:cNvPr id="48130" name="Rectangle 3074"/>
          <p:cNvSpPr>
            <a:spLocks noGrp="1" noChangeArrowheads="1"/>
          </p:cNvSpPr>
          <p:nvPr>
            <p:ph type="title"/>
          </p:nvPr>
        </p:nvSpPr>
        <p:spPr>
          <a:xfrm>
            <a:off x="0" y="52388"/>
            <a:ext cx="9140825" cy="914400"/>
          </a:xfrm>
        </p:spPr>
        <p:txBody>
          <a:bodyPr/>
          <a:lstStyle/>
          <a:p>
            <a:pPr algn="ctr"/>
            <a:r>
              <a:rPr lang="en-US" sz="3200" dirty="0" smtClean="0">
                <a:solidFill>
                  <a:srgbClr val="0033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Example:: Disk Rolling Inside of a Circular Tube</a:t>
            </a:r>
            <a:endParaRPr lang="en-US" sz="3200" dirty="0">
              <a:solidFill>
                <a:srgbClr val="003399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graphicFrame>
        <p:nvGraphicFramePr>
          <p:cNvPr id="48161" name="Object 3105"/>
          <p:cNvGraphicFramePr>
            <a:graphicFrameLocks noChangeAspect="1"/>
          </p:cNvGraphicFramePr>
          <p:nvPr/>
        </p:nvGraphicFramePr>
        <p:xfrm>
          <a:off x="5612019" y="1565275"/>
          <a:ext cx="1425998" cy="412612"/>
        </p:xfrm>
        <a:graphic>
          <a:graphicData uri="http://schemas.openxmlformats.org/presentationml/2006/ole">
            <p:oleObj spid="_x0000_s302082" name="Equation" r:id="rId4" imgW="838080" imgH="241200" progId="Equation.DSMT4">
              <p:embed/>
            </p:oleObj>
          </a:graphicData>
        </a:graphic>
      </p:graphicFrame>
      <p:pic>
        <p:nvPicPr>
          <p:cNvPr id="302086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14312" y="1064501"/>
            <a:ext cx="4302341" cy="31606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37" name="Object 3105"/>
          <p:cNvGraphicFramePr>
            <a:graphicFrameLocks noChangeAspect="1"/>
          </p:cNvGraphicFramePr>
          <p:nvPr/>
        </p:nvGraphicFramePr>
        <p:xfrm>
          <a:off x="388110" y="2445925"/>
          <a:ext cx="1063003" cy="246854"/>
        </p:xfrm>
        <a:graphic>
          <a:graphicData uri="http://schemas.openxmlformats.org/presentationml/2006/ole">
            <p:oleObj spid="_x0000_s302087" name="Equation" r:id="rId6" imgW="876240" imgH="203040" progId="Equation.DSMT4">
              <p:embed/>
            </p:oleObj>
          </a:graphicData>
        </a:graphic>
      </p:graphicFrame>
      <p:graphicFrame>
        <p:nvGraphicFramePr>
          <p:cNvPr id="38" name="Object 3105"/>
          <p:cNvGraphicFramePr>
            <a:graphicFrameLocks noChangeAspect="1"/>
          </p:cNvGraphicFramePr>
          <p:nvPr/>
        </p:nvGraphicFramePr>
        <p:xfrm>
          <a:off x="3987910" y="942318"/>
          <a:ext cx="561975" cy="409575"/>
        </p:xfrm>
        <a:graphic>
          <a:graphicData uri="http://schemas.openxmlformats.org/presentationml/2006/ole">
            <p:oleObj spid="_x0000_s302088" name="Equation" r:id="rId7" imgW="279360" imgH="203040" progId="Equation.DSMT4">
              <p:embed/>
            </p:oleObj>
          </a:graphicData>
        </a:graphic>
      </p:graphicFrame>
      <p:graphicFrame>
        <p:nvGraphicFramePr>
          <p:cNvPr id="42" name="Object 3105"/>
          <p:cNvGraphicFramePr>
            <a:graphicFrameLocks noChangeAspect="1"/>
          </p:cNvGraphicFramePr>
          <p:nvPr/>
        </p:nvGraphicFramePr>
        <p:xfrm>
          <a:off x="730250" y="784225"/>
          <a:ext cx="484188" cy="409575"/>
        </p:xfrm>
        <a:graphic>
          <a:graphicData uri="http://schemas.openxmlformats.org/presentationml/2006/ole">
            <p:oleObj spid="_x0000_s302089" name="Equation" r:id="rId8" imgW="241200" imgH="203040" progId="Equation.DSMT4">
              <p:embed/>
            </p:oleObj>
          </a:graphicData>
        </a:graphic>
      </p:graphicFrame>
      <p:graphicFrame>
        <p:nvGraphicFramePr>
          <p:cNvPr id="43" name="Object 3105"/>
          <p:cNvGraphicFramePr>
            <a:graphicFrameLocks noChangeAspect="1"/>
          </p:cNvGraphicFramePr>
          <p:nvPr/>
        </p:nvGraphicFramePr>
        <p:xfrm>
          <a:off x="2860894" y="1840680"/>
          <a:ext cx="509588" cy="409575"/>
        </p:xfrm>
        <a:graphic>
          <a:graphicData uri="http://schemas.openxmlformats.org/presentationml/2006/ole">
            <p:oleObj spid="_x0000_s302090" name="Equation" r:id="rId9" imgW="253800" imgH="203040" progId="Equation.DSMT4">
              <p:embed/>
            </p:oleObj>
          </a:graphicData>
        </a:graphic>
      </p:graphicFrame>
      <p:sp>
        <p:nvSpPr>
          <p:cNvPr id="44" name="Rounded Rectangle 43"/>
          <p:cNvSpPr/>
          <p:nvPr/>
        </p:nvSpPr>
        <p:spPr>
          <a:xfrm>
            <a:off x="2602362" y="2254822"/>
            <a:ext cx="299864" cy="279656"/>
          </a:xfrm>
          <a:prstGeom prst="roundRect">
            <a:avLst/>
          </a:prstGeom>
          <a:noFill/>
          <a:ln w="158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2071215" y="3381167"/>
            <a:ext cx="13478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solidFill>
                  <a:schemeClr val="tx2"/>
                </a:solidFill>
                <a:latin typeface="+mn-lt"/>
              </a:rPr>
              <a:t>no “slippage”</a:t>
            </a:r>
            <a:endParaRPr lang="en-US" sz="1600" b="1" i="1" dirty="0">
              <a:solidFill>
                <a:schemeClr val="tx2"/>
              </a:solidFill>
              <a:latin typeface="+mn-lt"/>
            </a:endParaRPr>
          </a:p>
        </p:txBody>
      </p:sp>
      <p:grpSp>
        <p:nvGrpSpPr>
          <p:cNvPr id="48" name="Group 47"/>
          <p:cNvGrpSpPr/>
          <p:nvPr/>
        </p:nvGrpSpPr>
        <p:grpSpPr>
          <a:xfrm>
            <a:off x="4552122" y="925858"/>
            <a:ext cx="4591878" cy="654002"/>
            <a:chOff x="4552122" y="925858"/>
            <a:chExt cx="4591878" cy="654002"/>
          </a:xfrm>
        </p:grpSpPr>
        <p:sp>
          <p:nvSpPr>
            <p:cNvPr id="45" name="TextBox 44"/>
            <p:cNvSpPr txBox="1"/>
            <p:nvPr/>
          </p:nvSpPr>
          <p:spPr>
            <a:xfrm>
              <a:off x="4552122" y="933529"/>
              <a:ext cx="459187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>
                  <a:solidFill>
                    <a:schemeClr val="tx2"/>
                  </a:solidFill>
                  <a:latin typeface="+mn-lt"/>
                </a:rPr>
                <a:t>What is the inertial acceleration       of point </a:t>
              </a:r>
              <a:r>
                <a:rPr lang="en-US" sz="1800" b="1" i="1" dirty="0" smtClean="0">
                  <a:solidFill>
                    <a:schemeClr val="tx2"/>
                  </a:solidFill>
                  <a:latin typeface="+mn-lt"/>
                </a:rPr>
                <a:t>P</a:t>
              </a:r>
              <a:r>
                <a:rPr lang="en-US" sz="1800" dirty="0" smtClean="0">
                  <a:solidFill>
                    <a:schemeClr val="tx2"/>
                  </a:solidFill>
                  <a:latin typeface="+mn-lt"/>
                </a:rPr>
                <a:t>?</a:t>
              </a:r>
            </a:p>
            <a:p>
              <a:r>
                <a:rPr lang="en-US" sz="1800" b="1" dirty="0" smtClean="0">
                  <a:solidFill>
                    <a:schemeClr val="tx2"/>
                  </a:solidFill>
                  <a:latin typeface="+mn-lt"/>
                </a:rPr>
                <a:t>Solution:</a:t>
              </a:r>
              <a:endParaRPr lang="en-US" sz="1800" b="1" dirty="0">
                <a:solidFill>
                  <a:schemeClr val="tx2"/>
                </a:solidFill>
                <a:latin typeface="+mn-lt"/>
              </a:endParaRPr>
            </a:p>
          </p:txBody>
        </p:sp>
        <p:graphicFrame>
          <p:nvGraphicFramePr>
            <p:cNvPr id="47" name="Object 3105"/>
            <p:cNvGraphicFramePr>
              <a:graphicFrameLocks noChangeAspect="1"/>
            </p:cNvGraphicFramePr>
            <p:nvPr/>
          </p:nvGraphicFramePr>
          <p:xfrm>
            <a:off x="7650576" y="925858"/>
            <a:ext cx="230187" cy="333375"/>
          </p:xfrm>
          <a:graphic>
            <a:graphicData uri="http://schemas.openxmlformats.org/presentationml/2006/ole">
              <p:oleObj spid="_x0000_s302091" name="Equation" r:id="rId10" imgW="114120" imgH="164880" progId="Equation.DSMT4">
                <p:embed/>
              </p:oleObj>
            </a:graphicData>
          </a:graphic>
        </p:graphicFrame>
      </p:grpSp>
      <p:sp>
        <p:nvSpPr>
          <p:cNvPr id="51" name="TextBox 50"/>
          <p:cNvSpPr txBox="1"/>
          <p:nvPr/>
        </p:nvSpPr>
        <p:spPr>
          <a:xfrm>
            <a:off x="4498079" y="2030146"/>
            <a:ext cx="4337808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chemeClr val="tx2"/>
                </a:solidFill>
                <a:latin typeface="+mn-lt"/>
              </a:rPr>
              <a:t>When differentiating </a:t>
            </a:r>
            <a:r>
              <a:rPr lang="en-US" sz="2000" b="1" i="1" dirty="0" smtClean="0">
                <a:latin typeface="+mn-lt"/>
              </a:rPr>
              <a:t>r</a:t>
            </a:r>
            <a:r>
              <a:rPr lang="en-US" sz="1800" dirty="0" smtClean="0">
                <a:solidFill>
                  <a:schemeClr val="tx2"/>
                </a:solidFill>
                <a:latin typeface="+mn-lt"/>
              </a:rPr>
              <a:t> twice the following angular velocities will be required: </a:t>
            </a:r>
            <a:endParaRPr lang="en-US" sz="1800" dirty="0">
              <a:solidFill>
                <a:schemeClr val="tx2"/>
              </a:solidFill>
              <a:latin typeface="+mn-lt"/>
            </a:endParaRPr>
          </a:p>
        </p:txBody>
      </p:sp>
      <p:graphicFrame>
        <p:nvGraphicFramePr>
          <p:cNvPr id="52" name="Object 3105"/>
          <p:cNvGraphicFramePr>
            <a:graphicFrameLocks noChangeAspect="1"/>
          </p:cNvGraphicFramePr>
          <p:nvPr/>
        </p:nvGraphicFramePr>
        <p:xfrm>
          <a:off x="5602081" y="2728706"/>
          <a:ext cx="2003425" cy="412750"/>
        </p:xfrm>
        <a:graphic>
          <a:graphicData uri="http://schemas.openxmlformats.org/presentationml/2006/ole">
            <p:oleObj spid="_x0000_s302092" name="Equation" r:id="rId11" imgW="1117440" imgH="228600" progId="Equation.DSMT4">
              <p:embed/>
            </p:oleObj>
          </a:graphicData>
        </a:graphic>
      </p:graphicFrame>
      <p:sp>
        <p:nvSpPr>
          <p:cNvPr id="53" name="TextBox 52"/>
          <p:cNvSpPr txBox="1"/>
          <p:nvPr/>
        </p:nvSpPr>
        <p:spPr>
          <a:xfrm>
            <a:off x="4621696" y="1530626"/>
            <a:ext cx="516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chemeClr val="tx2"/>
                </a:solidFill>
                <a:latin typeface="+mn-lt"/>
              </a:rPr>
              <a:t>1.</a:t>
            </a:r>
            <a:endParaRPr lang="en-US" sz="1800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3657600" y="3271838"/>
            <a:ext cx="41943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chemeClr val="tx2"/>
                </a:solidFill>
                <a:latin typeface="+mn-lt"/>
              </a:rPr>
              <a:t>2.  Find relations between the angular velocities</a:t>
            </a:r>
            <a:endParaRPr lang="en-US" sz="1800" dirty="0">
              <a:solidFill>
                <a:schemeClr val="tx2"/>
              </a:solidFill>
              <a:latin typeface="+mn-lt"/>
            </a:endParaRPr>
          </a:p>
        </p:txBody>
      </p:sp>
      <p:graphicFrame>
        <p:nvGraphicFramePr>
          <p:cNvPr id="55" name="Object 3105"/>
          <p:cNvGraphicFramePr>
            <a:graphicFrameLocks noChangeAspect="1"/>
          </p:cNvGraphicFramePr>
          <p:nvPr/>
        </p:nvGraphicFramePr>
        <p:xfrm>
          <a:off x="3431415" y="3776869"/>
          <a:ext cx="5629067" cy="2851150"/>
        </p:xfrm>
        <a:graphic>
          <a:graphicData uri="http://schemas.openxmlformats.org/presentationml/2006/ole">
            <p:oleObj spid="_x0000_s302093" name="Equation" r:id="rId12" imgW="3682800" imgH="1854000" progId="Equation.DSMT4">
              <p:embed/>
            </p:oleObj>
          </a:graphicData>
        </a:graphic>
      </p:graphicFrame>
      <p:sp>
        <p:nvSpPr>
          <p:cNvPr id="58" name="Rounded Rectangle 57"/>
          <p:cNvSpPr/>
          <p:nvPr/>
        </p:nvSpPr>
        <p:spPr>
          <a:xfrm>
            <a:off x="4788974" y="6180776"/>
            <a:ext cx="190534" cy="200144"/>
          </a:xfrm>
          <a:prstGeom prst="roundRect">
            <a:avLst/>
          </a:prstGeom>
          <a:noFill/>
          <a:ln w="158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/>
          <p:cNvSpPr txBox="1"/>
          <p:nvPr/>
        </p:nvSpPr>
        <p:spPr>
          <a:xfrm>
            <a:off x="214313" y="4306207"/>
            <a:ext cx="31451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i="1" dirty="0" smtClean="0">
                <a:solidFill>
                  <a:schemeClr val="tx2"/>
                </a:solidFill>
                <a:latin typeface="+mn-lt"/>
              </a:rPr>
              <a:t>L</a:t>
            </a:r>
            <a:r>
              <a:rPr lang="en-US" sz="1800" dirty="0" smtClean="0">
                <a:solidFill>
                  <a:schemeClr val="tx2"/>
                </a:solidFill>
                <a:latin typeface="+mn-lt"/>
              </a:rPr>
              <a:t>- length of the connecting rod</a:t>
            </a:r>
          </a:p>
          <a:p>
            <a:r>
              <a:rPr lang="en-US" sz="1800" b="1" i="1" dirty="0" smtClean="0">
                <a:solidFill>
                  <a:schemeClr val="tx2"/>
                </a:solidFill>
                <a:latin typeface="+mn-lt"/>
              </a:rPr>
              <a:t> </a:t>
            </a:r>
            <a:r>
              <a:rPr lang="el-GR" sz="1800" b="1" i="1" dirty="0" smtClean="0">
                <a:solidFill>
                  <a:schemeClr val="tx2"/>
                </a:solidFill>
                <a:latin typeface="+mn-lt"/>
              </a:rPr>
              <a:t>ρ</a:t>
            </a:r>
            <a:r>
              <a:rPr lang="en-US" sz="1800" b="1" i="1" dirty="0" smtClean="0">
                <a:solidFill>
                  <a:schemeClr val="tx2"/>
                </a:solidFill>
                <a:latin typeface="+mn-lt"/>
              </a:rPr>
              <a:t> - </a:t>
            </a:r>
            <a:r>
              <a:rPr lang="en-US" sz="1800" dirty="0" smtClean="0">
                <a:solidFill>
                  <a:schemeClr val="tx2"/>
                </a:solidFill>
                <a:latin typeface="+mn-lt"/>
              </a:rPr>
              <a:t>radius of the disk</a:t>
            </a:r>
          </a:p>
          <a:p>
            <a:r>
              <a:rPr lang="en-US" sz="1800" dirty="0" smtClean="0">
                <a:solidFill>
                  <a:schemeClr val="tx2"/>
                </a:solidFill>
                <a:latin typeface="+mn-lt"/>
              </a:rPr>
              <a:t>The connecting rod and the disk are rigid.</a:t>
            </a:r>
            <a:endParaRPr lang="en-US" sz="1800" dirty="0">
              <a:solidFill>
                <a:schemeClr val="tx2"/>
              </a:solidFill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7EDD1-2DE2-407B-A8B9-E1BFFFC108DD}" type="datetime1">
              <a:rPr lang="en-US" smtClean="0"/>
              <a:pPr/>
              <a:t>7/19/2011</a:t>
            </a:fld>
            <a:endParaRPr lang="en-US"/>
          </a:p>
        </p:txBody>
      </p:sp>
      <p:sp>
        <p:nvSpPr>
          <p:cNvPr id="40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ME4821</a:t>
            </a:r>
            <a:endParaRPr lang="en-US"/>
          </a:p>
        </p:txBody>
      </p:sp>
      <p:sp>
        <p:nvSpPr>
          <p:cNvPr id="41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523D8-904E-4543-AB2C-242DF79A6193}" type="slidenum">
              <a:rPr lang="en-US"/>
              <a:pPr/>
              <a:t>26</a:t>
            </a:fld>
            <a:endParaRPr lang="en-US"/>
          </a:p>
        </p:txBody>
      </p:sp>
      <p:sp>
        <p:nvSpPr>
          <p:cNvPr id="48130" name="Rectangle 3074"/>
          <p:cNvSpPr>
            <a:spLocks noGrp="1" noChangeArrowheads="1"/>
          </p:cNvSpPr>
          <p:nvPr>
            <p:ph type="title"/>
          </p:nvPr>
        </p:nvSpPr>
        <p:spPr>
          <a:xfrm>
            <a:off x="0" y="52388"/>
            <a:ext cx="9140825" cy="914400"/>
          </a:xfrm>
        </p:spPr>
        <p:txBody>
          <a:bodyPr/>
          <a:lstStyle/>
          <a:p>
            <a:pPr algn="ctr"/>
            <a:r>
              <a:rPr lang="en-US" sz="3200" dirty="0" smtClean="0">
                <a:solidFill>
                  <a:srgbClr val="0033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Example:: Disk Rolling Inside of a Circular Tube</a:t>
            </a:r>
            <a:endParaRPr lang="en-US" sz="3200" dirty="0">
              <a:solidFill>
                <a:srgbClr val="003399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pic>
        <p:nvPicPr>
          <p:cNvPr id="302086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14312" y="1064501"/>
            <a:ext cx="4302341" cy="31606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37" name="Object 3105"/>
          <p:cNvGraphicFramePr>
            <a:graphicFrameLocks noChangeAspect="1"/>
          </p:cNvGraphicFramePr>
          <p:nvPr/>
        </p:nvGraphicFramePr>
        <p:xfrm>
          <a:off x="388110" y="2445925"/>
          <a:ext cx="1063003" cy="246854"/>
        </p:xfrm>
        <a:graphic>
          <a:graphicData uri="http://schemas.openxmlformats.org/presentationml/2006/ole">
            <p:oleObj spid="_x0000_s303107" name="Equation" r:id="rId5" imgW="876240" imgH="203040" progId="Equation.DSMT4">
              <p:embed/>
            </p:oleObj>
          </a:graphicData>
        </a:graphic>
      </p:graphicFrame>
      <p:graphicFrame>
        <p:nvGraphicFramePr>
          <p:cNvPr id="38" name="Object 3105"/>
          <p:cNvGraphicFramePr>
            <a:graphicFrameLocks noChangeAspect="1"/>
          </p:cNvGraphicFramePr>
          <p:nvPr/>
        </p:nvGraphicFramePr>
        <p:xfrm>
          <a:off x="3987910" y="942318"/>
          <a:ext cx="561975" cy="409575"/>
        </p:xfrm>
        <a:graphic>
          <a:graphicData uri="http://schemas.openxmlformats.org/presentationml/2006/ole">
            <p:oleObj spid="_x0000_s303108" name="Equation" r:id="rId6" imgW="279360" imgH="203040" progId="Equation.DSMT4">
              <p:embed/>
            </p:oleObj>
          </a:graphicData>
        </a:graphic>
      </p:graphicFrame>
      <p:graphicFrame>
        <p:nvGraphicFramePr>
          <p:cNvPr id="42" name="Object 3105"/>
          <p:cNvGraphicFramePr>
            <a:graphicFrameLocks noChangeAspect="1"/>
          </p:cNvGraphicFramePr>
          <p:nvPr/>
        </p:nvGraphicFramePr>
        <p:xfrm>
          <a:off x="730250" y="784225"/>
          <a:ext cx="484188" cy="409575"/>
        </p:xfrm>
        <a:graphic>
          <a:graphicData uri="http://schemas.openxmlformats.org/presentationml/2006/ole">
            <p:oleObj spid="_x0000_s303109" name="Equation" r:id="rId7" imgW="241200" imgH="203040" progId="Equation.DSMT4">
              <p:embed/>
            </p:oleObj>
          </a:graphicData>
        </a:graphic>
      </p:graphicFrame>
      <p:graphicFrame>
        <p:nvGraphicFramePr>
          <p:cNvPr id="43" name="Object 3105"/>
          <p:cNvGraphicFramePr>
            <a:graphicFrameLocks noChangeAspect="1"/>
          </p:cNvGraphicFramePr>
          <p:nvPr/>
        </p:nvGraphicFramePr>
        <p:xfrm>
          <a:off x="2860894" y="1840680"/>
          <a:ext cx="509588" cy="409575"/>
        </p:xfrm>
        <a:graphic>
          <a:graphicData uri="http://schemas.openxmlformats.org/presentationml/2006/ole">
            <p:oleObj spid="_x0000_s303110" name="Equation" r:id="rId8" imgW="253800" imgH="203040" progId="Equation.DSMT4">
              <p:embed/>
            </p:oleObj>
          </a:graphicData>
        </a:graphic>
      </p:graphicFrame>
      <p:sp>
        <p:nvSpPr>
          <p:cNvPr id="44" name="Rounded Rectangle 43"/>
          <p:cNvSpPr/>
          <p:nvPr/>
        </p:nvSpPr>
        <p:spPr>
          <a:xfrm>
            <a:off x="2602362" y="2254822"/>
            <a:ext cx="299864" cy="279656"/>
          </a:xfrm>
          <a:prstGeom prst="roundRect">
            <a:avLst/>
          </a:prstGeom>
          <a:noFill/>
          <a:ln w="158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2071215" y="3381167"/>
            <a:ext cx="13478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solidFill>
                  <a:schemeClr val="tx2"/>
                </a:solidFill>
                <a:latin typeface="+mn-lt"/>
              </a:rPr>
              <a:t>no “slippage”</a:t>
            </a:r>
            <a:endParaRPr lang="en-US" sz="1600" b="1" i="1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4428504" y="1403981"/>
            <a:ext cx="45266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chemeClr val="tx2"/>
                </a:solidFill>
                <a:latin typeface="+mn-lt"/>
              </a:rPr>
              <a:t>3. Apply </a:t>
            </a:r>
            <a:r>
              <a:rPr lang="en-US" sz="1800" dirty="0" err="1" smtClean="0">
                <a:solidFill>
                  <a:schemeClr val="tx2"/>
                </a:solidFill>
                <a:latin typeface="+mn-lt"/>
              </a:rPr>
              <a:t>Coriolis</a:t>
            </a:r>
            <a:r>
              <a:rPr lang="en-US" sz="1800" dirty="0" smtClean="0">
                <a:solidFill>
                  <a:schemeClr val="tx2"/>
                </a:solidFill>
                <a:latin typeface="+mn-lt"/>
              </a:rPr>
              <a:t> theorem to get an inertial speed:</a:t>
            </a:r>
            <a:endParaRPr lang="en-US" sz="1800" dirty="0">
              <a:solidFill>
                <a:schemeClr val="tx2"/>
              </a:solidFill>
              <a:latin typeface="+mn-lt"/>
            </a:endParaRPr>
          </a:p>
        </p:txBody>
      </p:sp>
      <p:graphicFrame>
        <p:nvGraphicFramePr>
          <p:cNvPr id="303114" name="Object 6"/>
          <p:cNvGraphicFramePr>
            <a:graphicFrameLocks noChangeAspect="1"/>
          </p:cNvGraphicFramePr>
          <p:nvPr/>
        </p:nvGraphicFramePr>
        <p:xfrm>
          <a:off x="4224131" y="1931337"/>
          <a:ext cx="4731026" cy="1340501"/>
        </p:xfrm>
        <a:graphic>
          <a:graphicData uri="http://schemas.openxmlformats.org/presentationml/2006/ole">
            <p:oleObj spid="_x0000_s303114" name="Equation" r:id="rId9" imgW="3429000" imgH="965160" progId="Equation.DSMT4">
              <p:embed/>
            </p:oleObj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4021000" y="3399183"/>
            <a:ext cx="45266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chemeClr val="tx2"/>
                </a:solidFill>
                <a:latin typeface="+mn-lt"/>
              </a:rPr>
              <a:t>4. Apply </a:t>
            </a:r>
            <a:r>
              <a:rPr lang="en-US" sz="1800" dirty="0" err="1" smtClean="0">
                <a:solidFill>
                  <a:schemeClr val="tx2"/>
                </a:solidFill>
                <a:latin typeface="+mn-lt"/>
              </a:rPr>
              <a:t>Coriolis</a:t>
            </a:r>
            <a:r>
              <a:rPr lang="en-US" sz="1800" dirty="0" smtClean="0">
                <a:solidFill>
                  <a:schemeClr val="tx2"/>
                </a:solidFill>
                <a:latin typeface="+mn-lt"/>
              </a:rPr>
              <a:t> theorem second time to obtain an inertial acceleration:</a:t>
            </a:r>
            <a:endParaRPr lang="en-US" sz="1800" dirty="0">
              <a:solidFill>
                <a:schemeClr val="tx2"/>
              </a:solidFill>
              <a:latin typeface="+mn-lt"/>
            </a:endParaRPr>
          </a:p>
        </p:txBody>
      </p:sp>
      <p:graphicFrame>
        <p:nvGraphicFramePr>
          <p:cNvPr id="26" name="Object 6"/>
          <p:cNvGraphicFramePr>
            <a:graphicFrameLocks noChangeAspect="1"/>
          </p:cNvGraphicFramePr>
          <p:nvPr/>
        </p:nvGraphicFramePr>
        <p:xfrm>
          <a:off x="2178050" y="4016375"/>
          <a:ext cx="6678613" cy="2643188"/>
        </p:xfrm>
        <a:graphic>
          <a:graphicData uri="http://schemas.openxmlformats.org/presentationml/2006/ole">
            <p:oleObj spid="_x0000_s303115" name="Equation" r:id="rId10" imgW="4838400" imgH="1904760" progId="Equation.DSMT4">
              <p:embed/>
            </p:oleObj>
          </a:graphicData>
        </a:graphic>
      </p:graphicFrame>
      <p:sp>
        <p:nvSpPr>
          <p:cNvPr id="27" name="Rounded Rectangle 26"/>
          <p:cNvSpPr/>
          <p:nvPr/>
        </p:nvSpPr>
        <p:spPr>
          <a:xfrm>
            <a:off x="2135223" y="5903843"/>
            <a:ext cx="2625620" cy="655982"/>
          </a:xfrm>
          <a:prstGeom prst="roundRect">
            <a:avLst/>
          </a:prstGeom>
          <a:noFill/>
          <a:ln w="158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2E7B1-4467-4AF4-B3D6-7AB569AE77AB}" type="datetime1">
              <a:rPr lang="en-US" smtClean="0"/>
              <a:pPr/>
              <a:t>7/19/2011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ME3801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8B3E0-960E-450B-B1DB-3E26106FC57A}" type="slidenum">
              <a:rPr lang="en-US"/>
              <a:pPr/>
              <a:t>27</a:t>
            </a:fld>
            <a:endParaRPr lang="en-US"/>
          </a:p>
        </p:txBody>
      </p:sp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52388"/>
            <a:ext cx="9140825" cy="78886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>
                <a:solidFill>
                  <a:srgbClr val="0033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Closing Notes</a:t>
            </a:r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3188" y="766010"/>
            <a:ext cx="7896727" cy="5622758"/>
          </a:xfrm>
        </p:spPr>
        <p:txBody>
          <a:bodyPr>
            <a:normAutofit lnSpcReduction="10000"/>
          </a:bodyPr>
          <a:lstStyle/>
          <a:p>
            <a:pPr>
              <a:lnSpc>
                <a:spcPct val="130000"/>
              </a:lnSpc>
              <a:buFont typeface="Wingdings" pitchFamily="2" charset="2"/>
              <a:buNone/>
            </a:pPr>
            <a:r>
              <a:rPr lang="en-US" sz="1800" b="1" dirty="0">
                <a:solidFill>
                  <a:srgbClr val="000000"/>
                </a:solidFill>
                <a:cs typeface="Times New Roman" pitchFamily="18" charset="0"/>
              </a:rPr>
              <a:t>True Inertial Coordinate Frame {</a:t>
            </a:r>
            <a:r>
              <a:rPr lang="en-US" sz="1800" b="1" i="1" dirty="0">
                <a:solidFill>
                  <a:srgbClr val="000000"/>
                </a:solidFill>
                <a:cs typeface="Times New Roman" pitchFamily="18" charset="0"/>
              </a:rPr>
              <a:t>I</a:t>
            </a:r>
            <a:r>
              <a:rPr lang="en-US" sz="1800" b="1" dirty="0">
                <a:solidFill>
                  <a:srgbClr val="000000"/>
                </a:solidFill>
                <a:cs typeface="Times New Roman" pitchFamily="18" charset="0"/>
              </a:rPr>
              <a:t>}</a:t>
            </a:r>
          </a:p>
          <a:p>
            <a:pPr lvl="1">
              <a:lnSpc>
                <a:spcPct val="130000"/>
              </a:lnSpc>
              <a:buFont typeface="Wingdings" pitchFamily="2" charset="2"/>
              <a:buNone/>
            </a:pPr>
            <a:r>
              <a:rPr lang="en-US" sz="1800" b="1" dirty="0">
                <a:solidFill>
                  <a:srgbClr val="800000"/>
                </a:solidFill>
                <a:cs typeface="Times New Roman" pitchFamily="18" charset="0"/>
              </a:rPr>
              <a:t>Earth-Centered-Inertial Frame {</a:t>
            </a:r>
            <a:r>
              <a:rPr lang="en-US" sz="1800" b="1" i="1" dirty="0" err="1">
                <a:solidFill>
                  <a:srgbClr val="800000"/>
                </a:solidFill>
                <a:cs typeface="Times New Roman" pitchFamily="18" charset="0"/>
              </a:rPr>
              <a:t>i</a:t>
            </a:r>
            <a:r>
              <a:rPr lang="en-US" sz="1800" b="1" dirty="0">
                <a:solidFill>
                  <a:srgbClr val="800000"/>
                </a:solidFill>
                <a:cs typeface="Times New Roman" pitchFamily="18" charset="0"/>
              </a:rPr>
              <a:t>}</a:t>
            </a:r>
          </a:p>
          <a:p>
            <a:pPr lvl="1">
              <a:lnSpc>
                <a:spcPct val="130000"/>
              </a:lnSpc>
              <a:buFont typeface="Wingdings" pitchFamily="2" charset="2"/>
              <a:buNone/>
            </a:pPr>
            <a:r>
              <a:rPr lang="en-US" sz="1800" b="1" dirty="0">
                <a:solidFill>
                  <a:srgbClr val="800000"/>
                </a:solidFill>
                <a:cs typeface="Times New Roman" pitchFamily="18" charset="0"/>
              </a:rPr>
              <a:t>Earth-Centered-Earth-Fixed Frame {</a:t>
            </a:r>
            <a:r>
              <a:rPr lang="en-US" sz="1800" b="1" i="1" dirty="0">
                <a:solidFill>
                  <a:srgbClr val="800000"/>
                </a:solidFill>
                <a:cs typeface="Times New Roman" pitchFamily="18" charset="0"/>
              </a:rPr>
              <a:t>e</a:t>
            </a:r>
            <a:r>
              <a:rPr lang="en-US" sz="1800" b="1" dirty="0">
                <a:solidFill>
                  <a:srgbClr val="800000"/>
                </a:solidFill>
                <a:cs typeface="Times New Roman" pitchFamily="18" charset="0"/>
              </a:rPr>
              <a:t>}</a:t>
            </a:r>
          </a:p>
          <a:p>
            <a:pPr lvl="1">
              <a:lnSpc>
                <a:spcPct val="130000"/>
              </a:lnSpc>
              <a:buFont typeface="Wingdings" pitchFamily="2" charset="2"/>
              <a:buNone/>
            </a:pPr>
            <a:r>
              <a:rPr lang="en-US" sz="1800" b="1" dirty="0">
                <a:solidFill>
                  <a:srgbClr val="800000"/>
                </a:solidFill>
                <a:cs typeface="Times New Roman" pitchFamily="18" charset="0"/>
              </a:rPr>
              <a:t>Geodetic Coordinate System {</a:t>
            </a:r>
            <a:r>
              <a:rPr lang="en-US" sz="1800" b="1" i="1" dirty="0">
                <a:solidFill>
                  <a:srgbClr val="800000"/>
                </a:solidFill>
                <a:cs typeface="Times New Roman" pitchFamily="18" charset="0"/>
              </a:rPr>
              <a:t>λ, </a:t>
            </a:r>
            <a:r>
              <a:rPr lang="en-US" sz="1800" b="1" i="1" dirty="0" err="1">
                <a:solidFill>
                  <a:srgbClr val="800000"/>
                </a:solidFill>
                <a:cs typeface="Times New Roman" pitchFamily="18" charset="0"/>
              </a:rPr>
              <a:t>φ</a:t>
            </a:r>
            <a:r>
              <a:rPr lang="en-US" sz="1800" b="1" i="1" baseline="-30000" dirty="0" err="1">
                <a:solidFill>
                  <a:srgbClr val="800000"/>
                </a:solidFill>
                <a:cs typeface="Times New Roman" pitchFamily="18" charset="0"/>
              </a:rPr>
              <a:t>n</a:t>
            </a:r>
            <a:r>
              <a:rPr lang="en-US" sz="1800" b="1" dirty="0">
                <a:solidFill>
                  <a:srgbClr val="800000"/>
                </a:solidFill>
                <a:cs typeface="Times New Roman" pitchFamily="18" charset="0"/>
              </a:rPr>
              <a:t>}</a:t>
            </a:r>
          </a:p>
          <a:p>
            <a:pPr lvl="2">
              <a:lnSpc>
                <a:spcPct val="130000"/>
              </a:lnSpc>
              <a:buFont typeface="Wingdings" pitchFamily="2" charset="2"/>
              <a:buNone/>
            </a:pPr>
            <a:r>
              <a:rPr lang="en-US" sz="1800" b="1" dirty="0">
                <a:solidFill>
                  <a:srgbClr val="009900"/>
                </a:solidFill>
                <a:cs typeface="Times New Roman" pitchFamily="18" charset="0"/>
              </a:rPr>
              <a:t>Tangent Plane Coordinate System {</a:t>
            </a:r>
            <a:r>
              <a:rPr lang="en-US" sz="1800" b="1" i="1" dirty="0">
                <a:solidFill>
                  <a:srgbClr val="009900"/>
                </a:solidFill>
                <a:cs typeface="Times New Roman" pitchFamily="18" charset="0"/>
              </a:rPr>
              <a:t>u</a:t>
            </a:r>
            <a:r>
              <a:rPr lang="en-US" sz="1800" b="1" dirty="0">
                <a:solidFill>
                  <a:srgbClr val="009900"/>
                </a:solidFill>
                <a:cs typeface="Times New Roman" pitchFamily="18" charset="0"/>
              </a:rPr>
              <a:t>}</a:t>
            </a:r>
          </a:p>
          <a:p>
            <a:pPr lvl="2">
              <a:lnSpc>
                <a:spcPct val="130000"/>
              </a:lnSpc>
              <a:buFont typeface="Wingdings" pitchFamily="2" charset="2"/>
              <a:buNone/>
            </a:pPr>
            <a:r>
              <a:rPr lang="en-US" sz="1800" b="1" dirty="0">
                <a:solidFill>
                  <a:srgbClr val="009900"/>
                </a:solidFill>
                <a:cs typeface="Times New Roman" pitchFamily="18" charset="0"/>
              </a:rPr>
              <a:t>Navigation Coordinate System {</a:t>
            </a:r>
            <a:r>
              <a:rPr lang="en-US" sz="1800" b="1" i="1" dirty="0">
                <a:solidFill>
                  <a:srgbClr val="009900"/>
                </a:solidFill>
                <a:cs typeface="Times New Roman" pitchFamily="18" charset="0"/>
              </a:rPr>
              <a:t>n</a:t>
            </a:r>
            <a:r>
              <a:rPr lang="en-US" sz="1800" b="1" dirty="0">
                <a:solidFill>
                  <a:srgbClr val="009900"/>
                </a:solidFill>
                <a:cs typeface="Times New Roman" pitchFamily="18" charset="0"/>
              </a:rPr>
              <a:t>}</a:t>
            </a:r>
          </a:p>
          <a:p>
            <a:pPr lvl="2">
              <a:lnSpc>
                <a:spcPct val="130000"/>
              </a:lnSpc>
              <a:buFont typeface="Wingdings" pitchFamily="2" charset="2"/>
              <a:buNone/>
            </a:pPr>
            <a:r>
              <a:rPr lang="en-US" sz="1800" b="1" dirty="0">
                <a:solidFill>
                  <a:srgbClr val="009900"/>
                </a:solidFill>
                <a:cs typeface="Times New Roman" pitchFamily="18" charset="0"/>
              </a:rPr>
              <a:t>Wander Azimuth Coordinate System {</a:t>
            </a:r>
            <a:r>
              <a:rPr lang="en-US" sz="1800" b="1" i="1" dirty="0">
                <a:solidFill>
                  <a:srgbClr val="009900"/>
                </a:solidFill>
                <a:cs typeface="Times New Roman" pitchFamily="18" charset="0"/>
              </a:rPr>
              <a:t>c</a:t>
            </a:r>
            <a:r>
              <a:rPr lang="en-US" sz="1800" b="1" dirty="0">
                <a:solidFill>
                  <a:srgbClr val="009900"/>
                </a:solidFill>
                <a:cs typeface="Times New Roman" pitchFamily="18" charset="0"/>
              </a:rPr>
              <a:t>}</a:t>
            </a:r>
          </a:p>
          <a:p>
            <a:pPr lvl="3">
              <a:lnSpc>
                <a:spcPct val="130000"/>
              </a:lnSpc>
              <a:buFontTx/>
              <a:buNone/>
            </a:pPr>
            <a:r>
              <a:rPr lang="en-US" sz="1800" b="1" dirty="0">
                <a:solidFill>
                  <a:srgbClr val="0000FF"/>
                </a:solidFill>
                <a:cs typeface="Times New Roman" pitchFamily="18" charset="0"/>
              </a:rPr>
              <a:t>Body-Fixed Frame {</a:t>
            </a:r>
            <a:r>
              <a:rPr lang="en-US" sz="1800" b="1" i="1" dirty="0">
                <a:solidFill>
                  <a:srgbClr val="0000FF"/>
                </a:solidFill>
                <a:cs typeface="Times New Roman" pitchFamily="18" charset="0"/>
              </a:rPr>
              <a:t>b</a:t>
            </a:r>
            <a:r>
              <a:rPr lang="en-US" sz="1800" b="1" dirty="0" smtClean="0">
                <a:solidFill>
                  <a:srgbClr val="0000FF"/>
                </a:solidFill>
                <a:cs typeface="Times New Roman" pitchFamily="18" charset="0"/>
              </a:rPr>
              <a:t>}</a:t>
            </a:r>
          </a:p>
          <a:p>
            <a:pPr>
              <a:lnSpc>
                <a:spcPct val="130000"/>
              </a:lnSpc>
              <a:buNone/>
            </a:pPr>
            <a:r>
              <a:rPr lang="en-US" sz="1800" b="1" dirty="0" smtClean="0">
                <a:solidFill>
                  <a:srgbClr val="000000"/>
                </a:solidFill>
                <a:cs typeface="Times New Roman" pitchFamily="18" charset="0"/>
              </a:rPr>
              <a:t>Coordinate transformations</a:t>
            </a:r>
          </a:p>
          <a:p>
            <a:pPr lvl="1">
              <a:lnSpc>
                <a:spcPct val="130000"/>
              </a:lnSpc>
              <a:buNone/>
            </a:pPr>
            <a:r>
              <a:rPr lang="en-US" sz="1800" b="1" dirty="0" smtClean="0">
                <a:solidFill>
                  <a:srgbClr val="800000"/>
                </a:solidFill>
                <a:cs typeface="Times New Roman" pitchFamily="18" charset="0"/>
              </a:rPr>
              <a:t>Euler angles and DCM</a:t>
            </a:r>
          </a:p>
          <a:p>
            <a:pPr lvl="1">
              <a:lnSpc>
                <a:spcPct val="130000"/>
              </a:lnSpc>
              <a:buNone/>
            </a:pPr>
            <a:r>
              <a:rPr lang="en-US" sz="1800" b="1" dirty="0" smtClean="0">
                <a:solidFill>
                  <a:srgbClr val="800000"/>
                </a:solidFill>
                <a:cs typeface="Times New Roman" pitchFamily="18" charset="0"/>
              </a:rPr>
              <a:t>Derivative of DCM </a:t>
            </a:r>
          </a:p>
          <a:p>
            <a:pPr lvl="1">
              <a:lnSpc>
                <a:spcPct val="130000"/>
              </a:lnSpc>
              <a:buNone/>
            </a:pPr>
            <a:r>
              <a:rPr lang="en-US" sz="1800" b="1" dirty="0" smtClean="0">
                <a:solidFill>
                  <a:srgbClr val="800000"/>
                </a:solidFill>
                <a:cs typeface="Times New Roman" pitchFamily="18" charset="0"/>
              </a:rPr>
              <a:t>Transformation of Angular Velocities</a:t>
            </a:r>
          </a:p>
          <a:p>
            <a:pPr lvl="2">
              <a:lnSpc>
                <a:spcPct val="130000"/>
              </a:lnSpc>
              <a:buFont typeface="Wingdings" pitchFamily="2" charset="2"/>
              <a:buNone/>
            </a:pPr>
            <a:r>
              <a:rPr lang="en-US" sz="1800" b="1" dirty="0" smtClean="0">
                <a:solidFill>
                  <a:srgbClr val="009900"/>
                </a:solidFill>
                <a:cs typeface="Times New Roman" pitchFamily="18" charset="0"/>
              </a:rPr>
              <a:t>Major Coordinate transformations</a:t>
            </a:r>
          </a:p>
          <a:p>
            <a:pPr marL="342900" lvl="2" indent="-342900">
              <a:lnSpc>
                <a:spcPct val="140000"/>
              </a:lnSpc>
              <a:buNone/>
            </a:pPr>
            <a:r>
              <a:rPr lang="en-US" sz="1800" b="1" dirty="0" err="1" smtClean="0">
                <a:solidFill>
                  <a:srgbClr val="000000"/>
                </a:solidFill>
                <a:cs typeface="Times New Roman" pitchFamily="18" charset="0"/>
              </a:rPr>
              <a:t>Coriolis</a:t>
            </a:r>
            <a:r>
              <a:rPr lang="en-US" sz="1800" b="1" dirty="0" smtClean="0">
                <a:solidFill>
                  <a:srgbClr val="000000"/>
                </a:solidFill>
                <a:cs typeface="Times New Roman" pitchFamily="18" charset="0"/>
              </a:rPr>
              <a:t> Theorem</a:t>
            </a:r>
          </a:p>
          <a:p>
            <a:pPr lvl="1">
              <a:lnSpc>
                <a:spcPct val="130000"/>
              </a:lnSpc>
              <a:buNone/>
            </a:pPr>
            <a:endParaRPr lang="en-US" sz="1800" b="1" dirty="0" smtClean="0">
              <a:solidFill>
                <a:srgbClr val="800000"/>
              </a:solidFill>
              <a:cs typeface="Times New Roman" pitchFamily="18" charset="0"/>
            </a:endParaRPr>
          </a:p>
          <a:p>
            <a:pPr lvl="1">
              <a:lnSpc>
                <a:spcPct val="130000"/>
              </a:lnSpc>
              <a:buNone/>
            </a:pPr>
            <a:endParaRPr lang="en-US" sz="1800" b="1" dirty="0">
              <a:solidFill>
                <a:srgbClr val="800000"/>
              </a:solidFill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2E7B1-4467-4AF4-B3D6-7AB569AE77AB}" type="datetime1">
              <a:rPr lang="en-US" smtClean="0"/>
              <a:pPr/>
              <a:t>7/19/2011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ME3801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8B3E0-960E-450B-B1DB-3E26106FC57A}" type="slidenum">
              <a:rPr lang="en-US"/>
              <a:pPr/>
              <a:t>28</a:t>
            </a:fld>
            <a:endParaRPr lang="en-US"/>
          </a:p>
        </p:txBody>
      </p:sp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52388"/>
            <a:ext cx="9140825" cy="78886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 smtClean="0">
                <a:solidFill>
                  <a:srgbClr val="0033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Your Next Lab Assignment</a:t>
            </a:r>
            <a:endParaRPr lang="en-US" sz="3200" dirty="0">
              <a:solidFill>
                <a:srgbClr val="003399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14313" y="820798"/>
            <a:ext cx="8601389" cy="561692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4. Interactive Control Systems Tutorial ( </a:t>
            </a:r>
            <a:r>
              <a:rPr lang="en-US" sz="1400" dirty="0" smtClean="0">
                <a:hlinkClick r:id="rId2"/>
              </a:rPr>
              <a:t>http://www.mathworks.com/academia/student_center/tutorials/controls-tutorial-launchpad.html#</a:t>
            </a:r>
            <a:r>
              <a:rPr lang="en-US" sz="1400" dirty="0" smtClean="0"/>
              <a:t> .</a:t>
            </a:r>
          </a:p>
          <a:p>
            <a:r>
              <a:rPr lang="en-US" sz="1400" dirty="0" smtClean="0"/>
              <a:t>This more practical tutorial introduces you to the use of MathWorks tools for modeling dynamic systems. It includes a section on using Simulink Control Design™ for designing and analyzing control systems modeled in Simulink. Select sections based on your experience with control design. You can download files of the examples featured in this tutorial ( you can find them in a share drive).</a:t>
            </a:r>
          </a:p>
          <a:p>
            <a:endParaRPr lang="en-US" sz="1400" dirty="0" smtClean="0"/>
          </a:p>
          <a:p>
            <a:pPr marL="800100" lvl="1" indent="-342900">
              <a:buAutoNum type="alphaUcPeriod"/>
            </a:pPr>
            <a:r>
              <a:rPr lang="en-US" sz="1300" dirty="0" smtClean="0"/>
              <a:t>System Representation (25 minutes) - Learn the basics of representing dynamical systems in MATLAB and Simulink.</a:t>
            </a:r>
          </a:p>
          <a:p>
            <a:pPr marL="1257300" lvl="2" indent="-342900">
              <a:buFont typeface="Arial" pitchFamily="34" charset="0"/>
              <a:buChar char="•"/>
            </a:pPr>
            <a:r>
              <a:rPr lang="en-US" sz="1300" dirty="0" smtClean="0"/>
              <a:t>Introduction to System Representation 3:05 -Review how to model differential equations in Simulink.</a:t>
            </a:r>
          </a:p>
          <a:p>
            <a:pPr marL="1257300" lvl="2" indent="-342900">
              <a:buFont typeface="Arial" pitchFamily="34" charset="0"/>
              <a:buChar char="•"/>
            </a:pPr>
            <a:r>
              <a:rPr lang="en-US" sz="1300" dirty="0" smtClean="0"/>
              <a:t>Linear Time-Invariant Systems 12:15 - Learn the basics of representing LTI systems in MATLAB.</a:t>
            </a:r>
          </a:p>
          <a:p>
            <a:pPr marL="1257300" lvl="2" indent="-342900">
              <a:buFont typeface="Arial" pitchFamily="34" charset="0"/>
              <a:buChar char="•"/>
            </a:pPr>
            <a:r>
              <a:rPr lang="en-US" sz="1300" dirty="0" smtClean="0"/>
              <a:t>Simulink Block Diagrams 10:34 - Learn the basics of modeling and simulating LTI systems in Simulink.</a:t>
            </a:r>
          </a:p>
          <a:p>
            <a:pPr marL="800100" lvl="1" indent="-342900">
              <a:buFont typeface="+mj-lt"/>
              <a:buAutoNum type="alphaUcPeriod"/>
            </a:pPr>
            <a:r>
              <a:rPr lang="en-US" sz="1300" dirty="0" smtClean="0"/>
              <a:t>System Analysis (35 minutes) - Learn to analyze LTI systems using Control System Toolbox.</a:t>
            </a:r>
          </a:p>
          <a:p>
            <a:pPr marL="1257300" lvl="2" indent="-342900">
              <a:buFont typeface="Arial" pitchFamily="34" charset="0"/>
              <a:buChar char="•"/>
            </a:pPr>
            <a:r>
              <a:rPr lang="en-US" sz="1300" dirty="0" smtClean="0"/>
              <a:t>Introduction to System Analysis 2:19 - Review example systems and where to find help for Control System Toolbox.</a:t>
            </a:r>
          </a:p>
          <a:p>
            <a:pPr marL="1257300" lvl="2" indent="-342900">
              <a:buFont typeface="Arial" pitchFamily="34" charset="0"/>
              <a:buChar char="•"/>
            </a:pPr>
            <a:r>
              <a:rPr lang="en-US" sz="1300" dirty="0" smtClean="0"/>
              <a:t>Time Domain Analysis 19:15 - Obtain transient response characteristics of first-order and second-order systems and relate them to system parameters.</a:t>
            </a:r>
          </a:p>
          <a:p>
            <a:pPr marL="1257300" lvl="2" indent="-342900">
              <a:buFont typeface="Arial" pitchFamily="34" charset="0"/>
              <a:buChar char="•"/>
            </a:pPr>
            <a:r>
              <a:rPr lang="en-US" sz="1300" dirty="0" smtClean="0"/>
              <a:t>Frequency Domain Analysis 14:16 - Compute system responses to sinusoidal inputs and obtain Bode diagrams.</a:t>
            </a:r>
          </a:p>
          <a:p>
            <a:pPr marL="800100" lvl="1" indent="-342900">
              <a:buFont typeface="+mj-lt"/>
              <a:buAutoNum type="alphaUcPeriod"/>
            </a:pPr>
            <a:r>
              <a:rPr lang="en-US" sz="1300" dirty="0" smtClean="0"/>
              <a:t>Control Design (65 minutes) - Design and implement common compensator structures in MATLAB and Simulink.</a:t>
            </a:r>
          </a:p>
          <a:p>
            <a:pPr marL="1257300" lvl="2" indent="-342900">
              <a:buFont typeface="Arial" pitchFamily="34" charset="0"/>
              <a:buChar char="•"/>
            </a:pPr>
            <a:r>
              <a:rPr lang="en-US" sz="1300" dirty="0" smtClean="0"/>
              <a:t>Introduction to Control Design 3:01 - Explore why feedback controllers are used in real-world applications.</a:t>
            </a:r>
          </a:p>
          <a:p>
            <a:pPr marL="1257300" lvl="2" indent="-342900">
              <a:buFont typeface="Arial" pitchFamily="34" charset="0"/>
              <a:buChar char="•"/>
            </a:pPr>
            <a:r>
              <a:rPr lang="en-US" sz="1300" dirty="0" smtClean="0"/>
              <a:t>Analyzing Closed-Loop Systems 23:45 - Apply open-loop techniques such as root locus and understand how closed-loop systems respond to external disturbances.</a:t>
            </a:r>
          </a:p>
          <a:p>
            <a:pPr marL="1257300" lvl="2" indent="-342900">
              <a:buFont typeface="Arial" pitchFamily="34" charset="0"/>
              <a:buChar char="•"/>
            </a:pPr>
            <a:r>
              <a:rPr lang="en-US" sz="1300" dirty="0" smtClean="0"/>
              <a:t>Implementing Common Compensator Structures 20:03 - Model and tune common compensators to meet design requirements.</a:t>
            </a:r>
          </a:p>
          <a:p>
            <a:pPr marL="1257300" lvl="2" indent="-342900">
              <a:buFont typeface="Arial" pitchFamily="34" charset="0"/>
              <a:buChar char="•"/>
            </a:pPr>
            <a:r>
              <a:rPr lang="en-US" sz="1300" dirty="0" smtClean="0"/>
              <a:t>Designing Compensators in Simulink 21:10 - Apply a control design workflow to model, tune, and verify controllers in Simulink.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1F41E-6087-407D-B7F5-0E4B63B323F5}" type="datetime1">
              <a:rPr lang="en-US" smtClean="0"/>
              <a:pPr/>
              <a:t>7/19/2011</a:t>
            </a:fld>
            <a:endParaRPr lang="en-US"/>
          </a:p>
        </p:txBody>
      </p:sp>
      <p:sp>
        <p:nvSpPr>
          <p:cNvPr id="20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ME3801</a:t>
            </a:r>
            <a:endParaRPr lang="en-US" dirty="0"/>
          </a:p>
        </p:txBody>
      </p:sp>
      <p:sp>
        <p:nvSpPr>
          <p:cNvPr id="21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5354A-8B67-4940-B432-170229D57D62}" type="slidenum">
              <a:rPr lang="en-US"/>
              <a:pPr/>
              <a:t>3</a:t>
            </a:fld>
            <a:endParaRPr lang="en-US"/>
          </a:p>
        </p:txBody>
      </p:sp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9144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b="1" dirty="0">
                <a:solidFill>
                  <a:srgbClr val="0033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True Inertial Coordinate Frame {</a:t>
            </a:r>
            <a:r>
              <a:rPr lang="en-US" sz="2800" b="1" i="1" dirty="0">
                <a:solidFill>
                  <a:srgbClr val="0033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I</a:t>
            </a:r>
            <a:r>
              <a:rPr lang="en-US" sz="2800" b="1" dirty="0">
                <a:solidFill>
                  <a:srgbClr val="0033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}</a:t>
            </a:r>
          </a:p>
        </p:txBody>
      </p:sp>
      <p:sp>
        <p:nvSpPr>
          <p:cNvPr id="22534" name="Line 6"/>
          <p:cNvSpPr>
            <a:spLocks noChangeShapeType="1"/>
          </p:cNvSpPr>
          <p:nvPr/>
        </p:nvSpPr>
        <p:spPr bwMode="auto">
          <a:xfrm flipV="1">
            <a:off x="685800" y="1981200"/>
            <a:ext cx="0" cy="39624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stealth" w="med" len="lg"/>
          </a:ln>
          <a:effectLst/>
        </p:spPr>
        <p:txBody>
          <a:bodyPr/>
          <a:lstStyle/>
          <a:p>
            <a:endParaRPr lang="en-US">
              <a:latin typeface="+mj-lt"/>
            </a:endParaRPr>
          </a:p>
        </p:txBody>
      </p:sp>
      <p:sp>
        <p:nvSpPr>
          <p:cNvPr id="22535" name="Line 7"/>
          <p:cNvSpPr>
            <a:spLocks noChangeShapeType="1"/>
          </p:cNvSpPr>
          <p:nvPr/>
        </p:nvSpPr>
        <p:spPr bwMode="auto">
          <a:xfrm flipV="1">
            <a:off x="685800" y="3733800"/>
            <a:ext cx="2438400" cy="22098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stealth" w="med" len="lg"/>
          </a:ln>
          <a:effectLst/>
        </p:spPr>
        <p:txBody>
          <a:bodyPr/>
          <a:lstStyle/>
          <a:p>
            <a:endParaRPr lang="en-US">
              <a:latin typeface="+mj-lt"/>
            </a:endParaRPr>
          </a:p>
        </p:txBody>
      </p:sp>
      <p:sp>
        <p:nvSpPr>
          <p:cNvPr id="22536" name="Line 8"/>
          <p:cNvSpPr>
            <a:spLocks noChangeShapeType="1"/>
          </p:cNvSpPr>
          <p:nvPr/>
        </p:nvSpPr>
        <p:spPr bwMode="auto">
          <a:xfrm>
            <a:off x="685800" y="5943600"/>
            <a:ext cx="4724400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stealth" w="med" len="lg"/>
          </a:ln>
          <a:effectLst/>
        </p:spPr>
        <p:txBody>
          <a:bodyPr/>
          <a:lstStyle/>
          <a:p>
            <a:endParaRPr lang="en-US">
              <a:latin typeface="+mj-lt"/>
            </a:endParaRPr>
          </a:p>
        </p:txBody>
      </p:sp>
      <p:pic>
        <p:nvPicPr>
          <p:cNvPr id="22541" name="Picture 13" descr="[m31.jpg]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429000" y="762000"/>
            <a:ext cx="2846388" cy="2286000"/>
          </a:xfrm>
          <a:prstGeom prst="rect">
            <a:avLst/>
          </a:prstGeom>
          <a:noFill/>
        </p:spPr>
      </p:pic>
      <p:graphicFrame>
        <p:nvGraphicFramePr>
          <p:cNvPr id="22542" name="Object 14"/>
          <p:cNvGraphicFramePr>
            <a:graphicFrameLocks noChangeAspect="1"/>
          </p:cNvGraphicFramePr>
          <p:nvPr/>
        </p:nvGraphicFramePr>
        <p:xfrm>
          <a:off x="1219200" y="3200400"/>
          <a:ext cx="3505200" cy="2584450"/>
        </p:xfrm>
        <a:graphic>
          <a:graphicData uri="http://schemas.openxmlformats.org/presentationml/2006/ole">
            <p:oleObj spid="_x0000_s227330" name="Photo Editor Photo" r:id="rId5" imgW="3809524" imgH="2809524" progId="">
              <p:embed/>
            </p:oleObj>
          </a:graphicData>
        </a:graphic>
      </p:graphicFrame>
      <p:pic>
        <p:nvPicPr>
          <p:cNvPr id="22544" name="Picture 16" descr="See Explanation.  Clicking on the picture will download &#10; the highest resolution version available.">
            <a:hlinkClick r:id="rId6"/>
          </p:cNvPr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467600" y="762000"/>
            <a:ext cx="1447800" cy="1000125"/>
          </a:xfrm>
          <a:prstGeom prst="rect">
            <a:avLst/>
          </a:prstGeom>
          <a:noFill/>
        </p:spPr>
      </p:pic>
      <p:pic>
        <p:nvPicPr>
          <p:cNvPr id="22546" name="Picture 18" descr="See Explanation.  Clicking on the picture will download &#10; the highest resolution version available.">
            <a:hlinkClick r:id="rId8"/>
          </p:cNvPr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6619875" y="4267200"/>
            <a:ext cx="2057400" cy="2039938"/>
          </a:xfrm>
          <a:prstGeom prst="rect">
            <a:avLst/>
          </a:prstGeom>
          <a:noFill/>
        </p:spPr>
      </p:pic>
      <p:pic>
        <p:nvPicPr>
          <p:cNvPr id="22550" name="Picture 22" descr="See Explanation.  Clicking on the picture will download &#10; the highest resolution version available.">
            <a:hlinkClick r:id="rId10"/>
          </p:cNvPr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1752600" y="1905000"/>
            <a:ext cx="2667000" cy="2076450"/>
          </a:xfrm>
          <a:prstGeom prst="rect">
            <a:avLst/>
          </a:prstGeom>
          <a:noFill/>
        </p:spPr>
      </p:pic>
      <p:pic>
        <p:nvPicPr>
          <p:cNvPr id="22552" name="Picture 24" descr="http://www.solarviews.com/browse/sun/sun.jpg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6324600" y="1828800"/>
            <a:ext cx="2438400" cy="1924050"/>
          </a:xfrm>
          <a:prstGeom prst="rect">
            <a:avLst/>
          </a:prstGeom>
          <a:noFill/>
        </p:spPr>
      </p:pic>
      <p:sp>
        <p:nvSpPr>
          <p:cNvPr id="22553" name="Text Box 25"/>
          <p:cNvSpPr txBox="1">
            <a:spLocks noChangeArrowheads="1"/>
          </p:cNvSpPr>
          <p:nvPr/>
        </p:nvSpPr>
        <p:spPr bwMode="auto">
          <a:xfrm>
            <a:off x="5381625" y="5675313"/>
            <a:ext cx="127635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r"/>
            <a:r>
              <a:rPr lang="en-US" sz="1600">
                <a:solidFill>
                  <a:srgbClr val="8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sym typeface="Symbol Set SWA" pitchFamily="18" charset="2"/>
              </a:rPr>
              <a:t>=7.3</a:t>
            </a:r>
            <a:r>
              <a:rPr lang="en-US" sz="1600" baseline="30000">
                <a:solidFill>
                  <a:srgbClr val="8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sym typeface="Symbol Set SWA" pitchFamily="18" charset="2"/>
              </a:rPr>
              <a:t>x</a:t>
            </a:r>
            <a:r>
              <a:rPr lang="en-US" sz="1600">
                <a:solidFill>
                  <a:srgbClr val="8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sym typeface="Symbol Set SWA" pitchFamily="18" charset="2"/>
              </a:rPr>
              <a:t>10</a:t>
            </a:r>
            <a:r>
              <a:rPr lang="en-US" sz="1600" baseline="30000">
                <a:solidFill>
                  <a:srgbClr val="8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sym typeface="Symbol Set SWA" pitchFamily="18" charset="2"/>
              </a:rPr>
              <a:t>-5</a:t>
            </a:r>
            <a:r>
              <a:rPr lang="en-US" sz="1600">
                <a:solidFill>
                  <a:srgbClr val="8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sym typeface="Symbol Set SWA" pitchFamily="18" charset="2"/>
              </a:rPr>
              <a:t>s</a:t>
            </a:r>
            <a:r>
              <a:rPr lang="en-US" sz="1600" baseline="30000">
                <a:solidFill>
                  <a:srgbClr val="8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sym typeface="Symbol Set SWA" pitchFamily="18" charset="2"/>
              </a:rPr>
              <a:t>-1</a:t>
            </a:r>
            <a:endParaRPr lang="en-US" sz="1600" baseline="30000">
              <a:solidFill>
                <a:srgbClr val="8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+mj-lt"/>
            </a:endParaRPr>
          </a:p>
        </p:txBody>
      </p:sp>
      <p:sp>
        <p:nvSpPr>
          <p:cNvPr id="22554" name="Text Box 26"/>
          <p:cNvSpPr txBox="1">
            <a:spLocks noChangeArrowheads="1"/>
          </p:cNvSpPr>
          <p:nvPr/>
        </p:nvSpPr>
        <p:spPr bwMode="auto">
          <a:xfrm>
            <a:off x="5381625" y="5916613"/>
            <a:ext cx="118427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r"/>
            <a:r>
              <a:rPr lang="en-US" sz="1600">
                <a:solidFill>
                  <a:srgbClr val="8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sym typeface="Symbol Set SWA" pitchFamily="18" charset="2"/>
              </a:rPr>
              <a:t>r</a:t>
            </a:r>
            <a:r>
              <a:rPr lang="en-US" sz="1600" baseline="-25000">
                <a:solidFill>
                  <a:srgbClr val="8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sym typeface="Symbol Set SWA" pitchFamily="18" charset="2"/>
              </a:rPr>
              <a:t>e</a:t>
            </a:r>
            <a:r>
              <a:rPr lang="en-US" sz="1600">
                <a:solidFill>
                  <a:srgbClr val="8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sym typeface="Symbol Set SWA" pitchFamily="18" charset="2"/>
              </a:rPr>
              <a:t>=6.4</a:t>
            </a:r>
            <a:r>
              <a:rPr lang="en-US" sz="1600" baseline="30000">
                <a:solidFill>
                  <a:srgbClr val="8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sym typeface="Symbol Set SWA" pitchFamily="18" charset="2"/>
              </a:rPr>
              <a:t>x</a:t>
            </a:r>
            <a:r>
              <a:rPr lang="en-US" sz="1600">
                <a:solidFill>
                  <a:srgbClr val="8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sym typeface="Symbol Set SWA" pitchFamily="18" charset="2"/>
              </a:rPr>
              <a:t>10</a:t>
            </a:r>
            <a:r>
              <a:rPr lang="en-US" sz="1600" baseline="30000">
                <a:solidFill>
                  <a:srgbClr val="8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sym typeface="Symbol Set SWA" pitchFamily="18" charset="2"/>
              </a:rPr>
              <a:t>8</a:t>
            </a:r>
            <a:r>
              <a:rPr lang="en-US" sz="1600">
                <a:solidFill>
                  <a:srgbClr val="8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sym typeface="Symbol Set SWA" pitchFamily="18" charset="2"/>
              </a:rPr>
              <a:t>m</a:t>
            </a:r>
            <a:endParaRPr lang="en-US" sz="1600">
              <a:solidFill>
                <a:srgbClr val="8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+mj-lt"/>
            </a:endParaRPr>
          </a:p>
        </p:txBody>
      </p:sp>
      <p:sp>
        <p:nvSpPr>
          <p:cNvPr id="22555" name="Text Box 27"/>
          <p:cNvSpPr txBox="1">
            <a:spLocks noChangeArrowheads="1"/>
          </p:cNvSpPr>
          <p:nvPr/>
        </p:nvSpPr>
        <p:spPr bwMode="auto">
          <a:xfrm>
            <a:off x="5521325" y="3732213"/>
            <a:ext cx="112395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r"/>
            <a:r>
              <a:rPr lang="en-US" sz="1600">
                <a:solidFill>
                  <a:srgbClr val="8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sym typeface="Symbol Set SWA" pitchFamily="18" charset="2"/>
              </a:rPr>
              <a:t>=2</a:t>
            </a:r>
            <a:r>
              <a:rPr lang="en-US" sz="1600" baseline="30000">
                <a:solidFill>
                  <a:srgbClr val="8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sym typeface="Symbol Set SWA" pitchFamily="18" charset="2"/>
              </a:rPr>
              <a:t>x</a:t>
            </a:r>
            <a:r>
              <a:rPr lang="en-US" sz="1600">
                <a:solidFill>
                  <a:srgbClr val="8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sym typeface="Symbol Set SWA" pitchFamily="18" charset="2"/>
              </a:rPr>
              <a:t>10</a:t>
            </a:r>
            <a:r>
              <a:rPr lang="en-US" sz="1600" baseline="30000">
                <a:solidFill>
                  <a:srgbClr val="8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sym typeface="Symbol Set SWA" pitchFamily="18" charset="2"/>
              </a:rPr>
              <a:t>-7</a:t>
            </a:r>
            <a:r>
              <a:rPr lang="en-US" sz="1600">
                <a:solidFill>
                  <a:srgbClr val="8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sym typeface="Symbol Set SWA" pitchFamily="18" charset="2"/>
              </a:rPr>
              <a:t>s</a:t>
            </a:r>
            <a:r>
              <a:rPr lang="en-US" sz="1600" baseline="30000">
                <a:solidFill>
                  <a:srgbClr val="8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sym typeface="Symbol Set SWA" pitchFamily="18" charset="2"/>
              </a:rPr>
              <a:t>-1</a:t>
            </a:r>
            <a:endParaRPr lang="en-US" sz="1600" baseline="30000">
              <a:solidFill>
                <a:srgbClr val="8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+mj-lt"/>
            </a:endParaRPr>
          </a:p>
        </p:txBody>
      </p:sp>
      <p:sp>
        <p:nvSpPr>
          <p:cNvPr id="22556" name="Text Box 28"/>
          <p:cNvSpPr txBox="1">
            <a:spLocks noChangeArrowheads="1"/>
          </p:cNvSpPr>
          <p:nvPr/>
        </p:nvSpPr>
        <p:spPr bwMode="auto">
          <a:xfrm>
            <a:off x="5521325" y="3998913"/>
            <a:ext cx="107315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r"/>
            <a:r>
              <a:rPr lang="en-US" sz="1600">
                <a:solidFill>
                  <a:srgbClr val="8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sym typeface="Symbol Set SWA" pitchFamily="18" charset="2"/>
              </a:rPr>
              <a:t>d=3</a:t>
            </a:r>
            <a:r>
              <a:rPr lang="en-US" sz="1600" baseline="30000">
                <a:solidFill>
                  <a:srgbClr val="8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sym typeface="Symbol Set SWA" pitchFamily="18" charset="2"/>
              </a:rPr>
              <a:t>x</a:t>
            </a:r>
            <a:r>
              <a:rPr lang="en-US" sz="1600">
                <a:solidFill>
                  <a:srgbClr val="8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sym typeface="Symbol Set SWA" pitchFamily="18" charset="2"/>
              </a:rPr>
              <a:t>10</a:t>
            </a:r>
            <a:r>
              <a:rPr lang="en-US" sz="1600" baseline="30000">
                <a:solidFill>
                  <a:srgbClr val="8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sym typeface="Symbol Set SWA" pitchFamily="18" charset="2"/>
              </a:rPr>
              <a:t>11</a:t>
            </a:r>
            <a:r>
              <a:rPr lang="en-US" sz="1600">
                <a:solidFill>
                  <a:srgbClr val="8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sym typeface="Symbol Set SWA" pitchFamily="18" charset="2"/>
              </a:rPr>
              <a:t>m</a:t>
            </a:r>
            <a:endParaRPr lang="en-US" sz="1600">
              <a:solidFill>
                <a:srgbClr val="8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+mj-lt"/>
            </a:endParaRPr>
          </a:p>
        </p:txBody>
      </p:sp>
      <p:sp>
        <p:nvSpPr>
          <p:cNvPr id="22557" name="Text Box 29"/>
          <p:cNvSpPr txBox="1">
            <a:spLocks noChangeArrowheads="1"/>
          </p:cNvSpPr>
          <p:nvPr/>
        </p:nvSpPr>
        <p:spPr bwMode="auto">
          <a:xfrm>
            <a:off x="6193675" y="735013"/>
            <a:ext cx="133667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8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sym typeface="Symbol Set SWA" pitchFamily="18" charset="2"/>
              </a:rPr>
              <a:t>V=2.5</a:t>
            </a:r>
            <a:r>
              <a:rPr lang="en-US" sz="1600" baseline="30000" dirty="0">
                <a:solidFill>
                  <a:srgbClr val="8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sym typeface="Symbol Set SWA" pitchFamily="18" charset="2"/>
              </a:rPr>
              <a:t>x</a:t>
            </a:r>
            <a:r>
              <a:rPr lang="en-US" sz="1600" dirty="0">
                <a:solidFill>
                  <a:srgbClr val="8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sym typeface="Symbol Set SWA" pitchFamily="18" charset="2"/>
              </a:rPr>
              <a:t>10</a:t>
            </a:r>
            <a:r>
              <a:rPr lang="en-US" sz="1600" baseline="30000" dirty="0">
                <a:solidFill>
                  <a:srgbClr val="8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sym typeface="Symbol Set SWA" pitchFamily="18" charset="2"/>
              </a:rPr>
              <a:t>5</a:t>
            </a:r>
            <a:r>
              <a:rPr lang="en-US" sz="1600" dirty="0">
                <a:solidFill>
                  <a:srgbClr val="8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sym typeface="Symbol Set SWA" pitchFamily="18" charset="2"/>
              </a:rPr>
              <a:t>m/s</a:t>
            </a:r>
            <a:endParaRPr lang="en-US" sz="1600" baseline="30000" dirty="0">
              <a:solidFill>
                <a:srgbClr val="8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+mj-lt"/>
            </a:endParaRPr>
          </a:p>
        </p:txBody>
      </p:sp>
      <p:sp>
        <p:nvSpPr>
          <p:cNvPr id="22558" name="Text Box 30"/>
          <p:cNvSpPr txBox="1">
            <a:spLocks noChangeArrowheads="1"/>
          </p:cNvSpPr>
          <p:nvPr/>
        </p:nvSpPr>
        <p:spPr bwMode="auto">
          <a:xfrm>
            <a:off x="6283325" y="1014413"/>
            <a:ext cx="1192213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>
                <a:solidFill>
                  <a:srgbClr val="8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sym typeface="Symbol Set SWA" pitchFamily="18" charset="2"/>
              </a:rPr>
              <a:t>r=2.7</a:t>
            </a:r>
            <a:r>
              <a:rPr lang="en-US" sz="1600" baseline="30000">
                <a:solidFill>
                  <a:srgbClr val="8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sym typeface="Symbol Set SWA" pitchFamily="18" charset="2"/>
              </a:rPr>
              <a:t>x</a:t>
            </a:r>
            <a:r>
              <a:rPr lang="en-US" sz="1600">
                <a:solidFill>
                  <a:srgbClr val="8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sym typeface="Symbol Set SWA" pitchFamily="18" charset="2"/>
              </a:rPr>
              <a:t>10</a:t>
            </a:r>
            <a:r>
              <a:rPr lang="en-US" sz="1600" baseline="30000">
                <a:solidFill>
                  <a:srgbClr val="8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sym typeface="Symbol Set SWA" pitchFamily="18" charset="2"/>
              </a:rPr>
              <a:t>20</a:t>
            </a:r>
            <a:r>
              <a:rPr lang="en-US" sz="1600">
                <a:solidFill>
                  <a:srgbClr val="8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sym typeface="Symbol Set SWA" pitchFamily="18" charset="2"/>
              </a:rPr>
              <a:t>m</a:t>
            </a:r>
            <a:endParaRPr lang="en-US" sz="1600">
              <a:solidFill>
                <a:srgbClr val="8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+mj-lt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25506" y="770965"/>
            <a:ext cx="327211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tx2"/>
                </a:solidFill>
                <a:latin typeface="+mj-lt"/>
              </a:rPr>
              <a:t>Inertial space – absolute motion is zero.</a:t>
            </a:r>
          </a:p>
          <a:p>
            <a:pPr algn="ctr"/>
            <a:r>
              <a:rPr lang="en-US" sz="1400" dirty="0" smtClean="0">
                <a:solidFill>
                  <a:schemeClr val="tx2"/>
                </a:solidFill>
                <a:latin typeface="+mj-lt"/>
              </a:rPr>
              <a:t>Inertial frame – a set of orthogonal axis that do not accelerate or rotate.</a:t>
            </a:r>
          </a:p>
          <a:p>
            <a:pPr algn="ctr"/>
            <a:r>
              <a:rPr lang="en-US" sz="1400" dirty="0" smtClean="0">
                <a:solidFill>
                  <a:schemeClr val="tx2"/>
                </a:solidFill>
                <a:latin typeface="+mj-lt"/>
              </a:rPr>
              <a:t>!! It is an abstraction !!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557E9-0AC6-4BF4-A61D-A89DBD3E22F1}" type="datetime1">
              <a:rPr lang="en-US" smtClean="0"/>
              <a:pPr/>
              <a:t>7/19/2011</a:t>
            </a:fld>
            <a:endParaRPr lang="en-US"/>
          </a:p>
        </p:txBody>
      </p:sp>
      <p:sp>
        <p:nvSpPr>
          <p:cNvPr id="1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ME3801</a:t>
            </a:r>
            <a:endParaRPr lang="en-US" dirty="0"/>
          </a:p>
        </p:txBody>
      </p:sp>
      <p:sp>
        <p:nvSpPr>
          <p:cNvPr id="1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C91C5-8D5A-4ABD-BA16-0036611DC7A4}" type="slidenum">
              <a:rPr lang="en-US"/>
              <a:pPr/>
              <a:t>4</a:t>
            </a:fld>
            <a:endParaRPr lang="en-US"/>
          </a:p>
        </p:txBody>
      </p:sp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52388"/>
            <a:ext cx="9140825" cy="914400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2900" b="1" dirty="0">
                <a:solidFill>
                  <a:srgbClr val="0033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Earth-Centered-Inertial {</a:t>
            </a:r>
            <a:r>
              <a:rPr lang="en-US" sz="2900" b="1" i="1" dirty="0" err="1">
                <a:solidFill>
                  <a:srgbClr val="0033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i</a:t>
            </a:r>
            <a:r>
              <a:rPr lang="en-US" sz="2900" b="1" dirty="0">
                <a:solidFill>
                  <a:srgbClr val="0033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} &amp;</a:t>
            </a:r>
            <a:br>
              <a:rPr lang="en-US" sz="2900" b="1" dirty="0">
                <a:solidFill>
                  <a:srgbClr val="0033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</a:br>
            <a:r>
              <a:rPr lang="en-US" sz="2900" b="1" dirty="0">
                <a:solidFill>
                  <a:srgbClr val="0033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Earth-Centered-Earth-Fixed {</a:t>
            </a:r>
            <a:r>
              <a:rPr lang="en-US" sz="2900" b="1" i="1" dirty="0">
                <a:solidFill>
                  <a:srgbClr val="0033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e</a:t>
            </a:r>
            <a:r>
              <a:rPr lang="en-US" sz="2900" b="1" dirty="0">
                <a:solidFill>
                  <a:srgbClr val="0033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} Frames</a:t>
            </a:r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2116138" y="1798638"/>
            <a:ext cx="4913312" cy="3260725"/>
            <a:chOff x="0" y="0"/>
            <a:chExt cx="3095" cy="2054"/>
          </a:xfrm>
        </p:grpSpPr>
        <p:sp>
          <p:nvSpPr>
            <p:cNvPr id="19464" name="Rectangle 8"/>
            <p:cNvSpPr>
              <a:spLocks noChangeArrowheads="1"/>
            </p:cNvSpPr>
            <p:nvPr/>
          </p:nvSpPr>
          <p:spPr bwMode="auto">
            <a:xfrm>
              <a:off x="0" y="0"/>
              <a:ext cx="0" cy="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9465" name="Rectangle 9"/>
            <p:cNvSpPr>
              <a:spLocks noChangeArrowheads="1"/>
            </p:cNvSpPr>
            <p:nvPr/>
          </p:nvSpPr>
          <p:spPr bwMode="auto">
            <a:xfrm>
              <a:off x="0" y="0"/>
              <a:ext cx="3095" cy="20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 eaLnBrk="0" hangingPunct="0"/>
              <a:r>
                <a:rPr kumimoji="1" lang="en-US">
                  <a:latin typeface="+mn-lt"/>
                </a:rPr>
                <a:t>  </a:t>
              </a:r>
              <a:r>
                <a:rPr kumimoji="1" lang="en-US" sz="18400">
                  <a:latin typeface="+mn-lt"/>
                </a:rPr>
                <a:t> </a:t>
              </a:r>
              <a:r>
                <a:rPr kumimoji="1" lang="en-US">
                  <a:latin typeface="+mn-lt"/>
                </a:rPr>
                <a:t>                      </a:t>
              </a:r>
            </a:p>
            <a:p>
              <a:pPr algn="ctr" eaLnBrk="0" hangingPunct="0"/>
              <a:endParaRPr kumimoji="1" lang="en-US">
                <a:latin typeface="+mn-lt"/>
              </a:endParaRPr>
            </a:p>
          </p:txBody>
        </p:sp>
      </p:grpSp>
      <p:pic>
        <p:nvPicPr>
          <p:cNvPr id="19466" name="Picture 10" descr="wpe12.jpg (64603 bytes)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58000" y="3873500"/>
            <a:ext cx="1622425" cy="2163763"/>
          </a:xfrm>
          <a:prstGeom prst="rect">
            <a:avLst/>
          </a:prstGeom>
          <a:noFill/>
        </p:spPr>
      </p:pic>
      <p:sp>
        <p:nvSpPr>
          <p:cNvPr id="19468" name="Text Box 12"/>
          <p:cNvSpPr txBox="1">
            <a:spLocks noChangeArrowheads="1"/>
          </p:cNvSpPr>
          <p:nvPr/>
        </p:nvSpPr>
        <p:spPr bwMode="auto">
          <a:xfrm>
            <a:off x="6375400" y="6019800"/>
            <a:ext cx="217559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000" b="1" i="1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</a:rPr>
              <a:t>Greenwich Mean Time (GMT) defined</a:t>
            </a:r>
            <a:br>
              <a:rPr lang="en-US" sz="1000" b="1" i="1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</a:rPr>
            </a:br>
            <a:r>
              <a:rPr lang="en-US" sz="1000" b="1" i="1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</a:rPr>
              <a:t>at the Royal Observatory Greenwich </a:t>
            </a:r>
            <a:endParaRPr lang="en-US" sz="1000" i="1">
              <a:solidFill>
                <a:schemeClr val="bg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+mn-lt"/>
            </a:endParaRPr>
          </a:p>
        </p:txBody>
      </p:sp>
      <p:sp>
        <p:nvSpPr>
          <p:cNvPr id="19469" name="Rectangle 13"/>
          <p:cNvSpPr>
            <a:spLocks noChangeArrowheads="1"/>
          </p:cNvSpPr>
          <p:nvPr/>
        </p:nvSpPr>
        <p:spPr bwMode="auto">
          <a:xfrm>
            <a:off x="5715000" y="1202760"/>
            <a:ext cx="3276600" cy="2677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 algn="just" eaLnBrk="0" hangingPunct="0"/>
            <a:r>
              <a:rPr kumimoji="1" lang="en-US" sz="1400" dirty="0"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</a:rPr>
              <a:t>   </a:t>
            </a:r>
            <a:r>
              <a:rPr lang="en-US" sz="1400" dirty="0">
                <a:solidFill>
                  <a:schemeClr val="tx2"/>
                </a:solidFill>
                <a:latin typeface="+mn-lt"/>
              </a:rPr>
              <a:t>Nature gave no clear direction on selecting the Prime Meridian, as it did with the equator as the 0 degree of latitude. (Half-way between the poles.)</a:t>
            </a:r>
          </a:p>
          <a:p>
            <a:pPr algn="just" eaLnBrk="0" hangingPunct="0"/>
            <a:endParaRPr kumimoji="1" lang="en-US" sz="1400" dirty="0">
              <a:effectLst>
                <a:outerShdw blurRad="38100" dist="38100" dir="2700000" algn="tl">
                  <a:srgbClr val="C0C0C0"/>
                </a:outerShdw>
              </a:effectLst>
              <a:latin typeface="+mn-lt"/>
            </a:endParaRPr>
          </a:p>
          <a:p>
            <a:pPr algn="just" eaLnBrk="0" hangingPunct="0"/>
            <a:r>
              <a:rPr kumimoji="1" lang="en-US" sz="1400" dirty="0"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</a:rPr>
              <a:t>   </a:t>
            </a:r>
            <a:r>
              <a:rPr lang="en-US" sz="1400" dirty="0">
                <a:solidFill>
                  <a:schemeClr val="tx2"/>
                </a:solidFill>
                <a:latin typeface="+mn-lt"/>
              </a:rPr>
              <a:t>As late as 1881, there were 14 different prime meridians still being used on topographic survey maps alone. The </a:t>
            </a:r>
            <a:r>
              <a:rPr kumimoji="1" lang="en-US" sz="1400" dirty="0">
                <a:solidFill>
                  <a:srgbClr val="FF5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</a:rPr>
              <a:t>International Meridian Conference of 1884</a:t>
            </a:r>
            <a:r>
              <a:rPr kumimoji="1" lang="en-US" sz="1400" dirty="0"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</a:rPr>
              <a:t> </a:t>
            </a:r>
            <a:r>
              <a:rPr lang="en-US" sz="1400" dirty="0">
                <a:solidFill>
                  <a:schemeClr val="tx2"/>
                </a:solidFill>
                <a:latin typeface="+mn-lt"/>
              </a:rPr>
              <a:t>adopted the Prime Meridian line passing through the Greenwich Observatory near London, England.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448235" y="1241899"/>
            <a:ext cx="4993343" cy="5165626"/>
            <a:chOff x="457200" y="919163"/>
            <a:chExt cx="4993343" cy="5165626"/>
          </a:xfrm>
        </p:grpSpPr>
        <p:grpSp>
          <p:nvGrpSpPr>
            <p:cNvPr id="19" name="Group 18"/>
            <p:cNvGrpSpPr/>
            <p:nvPr/>
          </p:nvGrpSpPr>
          <p:grpSpPr>
            <a:xfrm>
              <a:off x="457200" y="919163"/>
              <a:ext cx="4993343" cy="5165626"/>
              <a:chOff x="457200" y="919163"/>
              <a:chExt cx="4993343" cy="5165626"/>
            </a:xfrm>
          </p:grpSpPr>
          <p:graphicFrame>
            <p:nvGraphicFramePr>
              <p:cNvPr id="19463" name="Object 7"/>
              <p:cNvGraphicFramePr>
                <a:graphicFrameLocks noChangeAspect="1"/>
              </p:cNvGraphicFramePr>
              <p:nvPr/>
            </p:nvGraphicFramePr>
            <p:xfrm>
              <a:off x="560296" y="1091990"/>
              <a:ext cx="4890247" cy="4992799"/>
            </p:xfrm>
            <a:graphic>
              <a:graphicData uri="http://schemas.openxmlformats.org/presentationml/2006/ole">
                <p:oleObj spid="_x0000_s228354" name="Photo Editor Photo" r:id="rId4" imgW="5904762" imgH="6028571" progId="">
                  <p:embed/>
                </p:oleObj>
              </a:graphicData>
            </a:graphic>
          </p:graphicFrame>
          <p:sp>
            <p:nvSpPr>
              <p:cNvPr id="19470" name="Line 14"/>
              <p:cNvSpPr>
                <a:spLocks noChangeShapeType="1"/>
              </p:cNvSpPr>
              <p:nvPr/>
            </p:nvSpPr>
            <p:spPr bwMode="auto">
              <a:xfrm flipH="1">
                <a:off x="457200" y="3279774"/>
                <a:ext cx="2487613" cy="592971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 type="stealth" w="med" len="lg"/>
              </a:ln>
              <a:effectLst/>
            </p:spPr>
            <p:txBody>
              <a:bodyPr/>
              <a:lstStyle/>
              <a:p>
                <a:endParaRPr lang="en-US">
                  <a:latin typeface="+mn-lt"/>
                </a:endParaRPr>
              </a:p>
            </p:txBody>
          </p:sp>
          <p:sp>
            <p:nvSpPr>
              <p:cNvPr id="19471" name="Line 15"/>
              <p:cNvSpPr>
                <a:spLocks noChangeShapeType="1"/>
              </p:cNvSpPr>
              <p:nvPr/>
            </p:nvSpPr>
            <p:spPr bwMode="auto">
              <a:xfrm>
                <a:off x="2940050" y="3279775"/>
                <a:ext cx="1652028" cy="1328077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 type="stealth" w="med" len="lg"/>
              </a:ln>
              <a:effectLst/>
            </p:spPr>
            <p:txBody>
              <a:bodyPr/>
              <a:lstStyle/>
              <a:p>
                <a:endParaRPr lang="en-US">
                  <a:latin typeface="+mn-lt"/>
                </a:endParaRPr>
              </a:p>
            </p:txBody>
          </p:sp>
          <p:sp>
            <p:nvSpPr>
              <p:cNvPr id="19472" name="Line 16"/>
              <p:cNvSpPr>
                <a:spLocks noChangeShapeType="1"/>
              </p:cNvSpPr>
              <p:nvPr/>
            </p:nvSpPr>
            <p:spPr bwMode="auto">
              <a:xfrm flipH="1">
                <a:off x="1156447" y="3284538"/>
                <a:ext cx="1799478" cy="1135055"/>
              </a:xfrm>
              <a:prstGeom prst="line">
                <a:avLst/>
              </a:prstGeom>
              <a:noFill/>
              <a:ln w="19050">
                <a:solidFill>
                  <a:srgbClr val="00FF00"/>
                </a:solidFill>
                <a:round/>
                <a:headEnd/>
                <a:tailEnd type="stealth" w="med" len="lg"/>
              </a:ln>
              <a:effectLst/>
            </p:spPr>
            <p:txBody>
              <a:bodyPr/>
              <a:lstStyle/>
              <a:p>
                <a:endParaRPr lang="en-US">
                  <a:latin typeface="+mn-lt"/>
                </a:endParaRPr>
              </a:p>
            </p:txBody>
          </p:sp>
          <p:sp>
            <p:nvSpPr>
              <p:cNvPr id="19473" name="Line 17"/>
              <p:cNvSpPr>
                <a:spLocks noChangeShapeType="1"/>
              </p:cNvSpPr>
              <p:nvPr/>
            </p:nvSpPr>
            <p:spPr bwMode="auto">
              <a:xfrm>
                <a:off x="2960688" y="3282950"/>
                <a:ext cx="1951971" cy="840808"/>
              </a:xfrm>
              <a:prstGeom prst="line">
                <a:avLst/>
              </a:prstGeom>
              <a:noFill/>
              <a:ln w="19050">
                <a:solidFill>
                  <a:srgbClr val="00FF00"/>
                </a:solidFill>
                <a:round/>
                <a:headEnd/>
                <a:tailEnd type="stealth" w="med" len="lg"/>
              </a:ln>
              <a:effectLst/>
            </p:spPr>
            <p:txBody>
              <a:bodyPr/>
              <a:lstStyle/>
              <a:p>
                <a:endParaRPr lang="en-US">
                  <a:latin typeface="+mn-lt"/>
                </a:endParaRPr>
              </a:p>
            </p:txBody>
          </p:sp>
          <p:sp>
            <p:nvSpPr>
              <p:cNvPr id="19474" name="Line 18"/>
              <p:cNvSpPr>
                <a:spLocks noChangeShapeType="1"/>
              </p:cNvSpPr>
              <p:nvPr/>
            </p:nvSpPr>
            <p:spPr bwMode="auto">
              <a:xfrm flipV="1">
                <a:off x="2952750" y="919163"/>
                <a:ext cx="0" cy="2355850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 type="stealth" w="med" len="lg"/>
              </a:ln>
              <a:effectLst/>
            </p:spPr>
            <p:txBody>
              <a:bodyPr/>
              <a:lstStyle/>
              <a:p>
                <a:endParaRPr lang="en-US">
                  <a:latin typeface="+mn-lt"/>
                </a:endParaRPr>
              </a:p>
            </p:txBody>
          </p:sp>
        </p:grpSp>
        <p:sp>
          <p:nvSpPr>
            <p:cNvPr id="19475" name="Line 19"/>
            <p:cNvSpPr>
              <a:spLocks noChangeShapeType="1"/>
            </p:cNvSpPr>
            <p:nvPr/>
          </p:nvSpPr>
          <p:spPr bwMode="auto">
            <a:xfrm flipV="1">
              <a:off x="2965450" y="922338"/>
              <a:ext cx="0" cy="2355850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 type="stealth" w="med" len="lg"/>
            </a:ln>
            <a:effectLst/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1" y="932331"/>
            <a:ext cx="49485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Coordinate frame={Origin, Alignment and Connection of Axis}</a:t>
            </a:r>
          </a:p>
        </p:txBody>
      </p:sp>
      <p:sp>
        <p:nvSpPr>
          <p:cNvPr id="22" name="5-Point Star 21"/>
          <p:cNvSpPr/>
          <p:nvPr/>
        </p:nvSpPr>
        <p:spPr>
          <a:xfrm>
            <a:off x="206188" y="4114801"/>
            <a:ext cx="206188" cy="206188"/>
          </a:xfrm>
          <a:prstGeom prst="star5">
            <a:avLst/>
          </a:prstGeom>
          <a:solidFill>
            <a:srgbClr val="FF0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-2" y="4258237"/>
            <a:ext cx="12994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tx2"/>
                </a:solidFill>
                <a:latin typeface="+mn-lt"/>
              </a:rPr>
              <a:t>“Fixed” remote star {</a:t>
            </a:r>
            <a:r>
              <a:rPr lang="en-US" sz="1400" b="1" i="1" dirty="0" smtClean="0">
                <a:solidFill>
                  <a:schemeClr val="tx2"/>
                </a:solidFill>
                <a:latin typeface="+mn-lt"/>
              </a:rPr>
              <a:t>I</a:t>
            </a:r>
            <a:r>
              <a:rPr lang="en-US" sz="1400" dirty="0" smtClean="0">
                <a:solidFill>
                  <a:schemeClr val="tx2"/>
                </a:solidFill>
                <a:latin typeface="+mn-lt"/>
              </a:rPr>
              <a:t>}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4D148-361A-4A40-A81B-F641181F4663}" type="datetime1">
              <a:rPr lang="en-US" smtClean="0"/>
              <a:pPr/>
              <a:t>7/19/2011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ME3801</a:t>
            </a: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BE03D-05E7-4B03-97A6-E9DC4CEC7FDE}" type="slidenum">
              <a:rPr lang="en-US"/>
              <a:pPr/>
              <a:t>5</a:t>
            </a:fld>
            <a:endParaRPr lang="en-US"/>
          </a:p>
        </p:txBody>
      </p:sp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52388"/>
            <a:ext cx="9140825" cy="9144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600" b="1" dirty="0">
                <a:solidFill>
                  <a:srgbClr val="0033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Latitude, Longitude and Altitude</a:t>
            </a:r>
          </a:p>
        </p:txBody>
      </p:sp>
      <p:graphicFrame>
        <p:nvGraphicFramePr>
          <p:cNvPr id="28691" name="Object 19"/>
          <p:cNvGraphicFramePr>
            <a:graphicFrameLocks noChangeAspect="1"/>
          </p:cNvGraphicFramePr>
          <p:nvPr/>
        </p:nvGraphicFramePr>
        <p:xfrm>
          <a:off x="3303588" y="738188"/>
          <a:ext cx="2324100" cy="2651125"/>
        </p:xfrm>
        <a:graphic>
          <a:graphicData uri="http://schemas.openxmlformats.org/presentationml/2006/ole">
            <p:oleObj spid="_x0000_s229378" name="Photo Editor Photo" r:id="rId3" imgW="3315163" imgH="3780952" progId="">
              <p:embed/>
            </p:oleObj>
          </a:graphicData>
        </a:graphic>
      </p:graphicFrame>
      <p:sp>
        <p:nvSpPr>
          <p:cNvPr id="28682" name="Rectangle 10"/>
          <p:cNvSpPr>
            <a:spLocks noChangeArrowheads="1"/>
          </p:cNvSpPr>
          <p:nvPr/>
        </p:nvSpPr>
        <p:spPr bwMode="auto">
          <a:xfrm>
            <a:off x="379413" y="2861945"/>
            <a:ext cx="3282950" cy="984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 algn="just" eaLnBrk="0" hangingPunct="0"/>
            <a:r>
              <a:rPr kumimoji="1" lang="en-US" sz="1600" b="1" dirty="0">
                <a:solidFill>
                  <a:srgbClr val="FF5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</a:rPr>
              <a:t>Latitude</a:t>
            </a:r>
            <a:r>
              <a:rPr kumimoji="1" lang="en-US" sz="1600" dirty="0">
                <a:solidFill>
                  <a:srgbClr val="FF5050"/>
                </a:solidFill>
                <a:latin typeface="+mn-lt"/>
              </a:rPr>
              <a:t> </a:t>
            </a:r>
            <a:r>
              <a:rPr lang="en-US" sz="1400" dirty="0">
                <a:solidFill>
                  <a:schemeClr val="tx2"/>
                </a:solidFill>
                <a:latin typeface="+mn-lt"/>
              </a:rPr>
              <a:t>runs from 0° at the equator to 90°N or 90°S at the poles. These lines of latitude, called parallels, run in an east-west direction.</a:t>
            </a:r>
          </a:p>
        </p:txBody>
      </p:sp>
      <p:graphicFrame>
        <p:nvGraphicFramePr>
          <p:cNvPr id="28693" name="Object 21"/>
          <p:cNvGraphicFramePr>
            <a:graphicFrameLocks noChangeAspect="1"/>
          </p:cNvGraphicFramePr>
          <p:nvPr/>
        </p:nvGraphicFramePr>
        <p:xfrm>
          <a:off x="763588" y="4043363"/>
          <a:ext cx="2514600" cy="2308225"/>
        </p:xfrm>
        <a:graphic>
          <a:graphicData uri="http://schemas.openxmlformats.org/presentationml/2006/ole">
            <p:oleObj spid="_x0000_s229379" name="Photo Editor Photo" r:id="rId4" imgW="3153215" imgH="2895238" progId="">
              <p:embed/>
            </p:oleObj>
          </a:graphicData>
        </a:graphic>
      </p:graphicFrame>
      <p:graphicFrame>
        <p:nvGraphicFramePr>
          <p:cNvPr id="28694" name="Object 22"/>
          <p:cNvGraphicFramePr>
            <a:graphicFrameLocks noChangeAspect="1"/>
          </p:cNvGraphicFramePr>
          <p:nvPr/>
        </p:nvGraphicFramePr>
        <p:xfrm>
          <a:off x="6075363" y="3962400"/>
          <a:ext cx="1928812" cy="2447925"/>
        </p:xfrm>
        <a:graphic>
          <a:graphicData uri="http://schemas.openxmlformats.org/presentationml/2006/ole">
            <p:oleObj spid="_x0000_s229380" name="Photo Editor Photo" r:id="rId5" imgW="2409524" imgH="3057143" progId="">
              <p:embed/>
            </p:oleObj>
          </a:graphicData>
        </a:graphic>
      </p:graphicFrame>
      <p:sp>
        <p:nvSpPr>
          <p:cNvPr id="28687" name="Rectangle 15"/>
          <p:cNvSpPr>
            <a:spLocks noChangeArrowheads="1"/>
          </p:cNvSpPr>
          <p:nvPr/>
        </p:nvSpPr>
        <p:spPr bwMode="auto">
          <a:xfrm>
            <a:off x="5259948" y="2858533"/>
            <a:ext cx="3540125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 algn="just" eaLnBrk="0" hangingPunct="0"/>
            <a:r>
              <a:rPr lang="en-US" sz="1400" dirty="0">
                <a:solidFill>
                  <a:schemeClr val="tx2"/>
                </a:solidFill>
                <a:latin typeface="+mn-lt"/>
              </a:rPr>
              <a:t>Lines of </a:t>
            </a:r>
            <a:r>
              <a:rPr kumimoji="1" lang="en-US" sz="1600" b="1" dirty="0">
                <a:solidFill>
                  <a:srgbClr val="FF5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</a:rPr>
              <a:t>longitude</a:t>
            </a:r>
            <a:r>
              <a:rPr lang="en-US" sz="1400" dirty="0">
                <a:solidFill>
                  <a:schemeClr val="tx2"/>
                </a:solidFill>
                <a:latin typeface="+mn-lt"/>
              </a:rPr>
              <a:t>, called meridians, run in a north-south direction intersecting at both poles. Longitude runs from 0° at the prime meridian to 180° east or west, halfway around the globe.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F4BE9C-7EA9-4E52-91DD-78E55BBA8738}" type="datetime1">
              <a:rPr lang="en-US" smtClean="0"/>
              <a:pPr/>
              <a:t>7/19/2011</a:t>
            </a:fld>
            <a:endParaRPr lang="en-US"/>
          </a:p>
        </p:txBody>
      </p:sp>
      <p:sp>
        <p:nvSpPr>
          <p:cNvPr id="4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ME3801</a:t>
            </a:r>
            <a:endParaRPr lang="en-US" dirty="0"/>
          </a:p>
        </p:txBody>
      </p:sp>
      <p:sp>
        <p:nvSpPr>
          <p:cNvPr id="4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40278-9906-46AD-9B7E-F49B8D91B836}" type="slidenum">
              <a:rPr lang="en-US"/>
              <a:pPr/>
              <a:t>6</a:t>
            </a:fld>
            <a:endParaRPr lang="en-US"/>
          </a:p>
        </p:txBody>
      </p:sp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52388"/>
            <a:ext cx="9140825" cy="9144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600" b="1" dirty="0" smtClean="0">
                <a:solidFill>
                  <a:srgbClr val="0033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Local Geodetic </a:t>
            </a:r>
            <a:r>
              <a:rPr lang="en-US" sz="2600" b="1" dirty="0">
                <a:solidFill>
                  <a:srgbClr val="0033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Coordinate System {</a:t>
            </a:r>
            <a:r>
              <a:rPr lang="en-US" sz="2600" b="1" i="1" dirty="0">
                <a:solidFill>
                  <a:srgbClr val="0033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λ, </a:t>
            </a:r>
            <a:r>
              <a:rPr lang="en-US" sz="2600" b="1" i="1" dirty="0">
                <a:solidFill>
                  <a:srgbClr val="00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 Set SWA" pitchFamily="18" charset="2"/>
              </a:rPr>
              <a:t></a:t>
            </a:r>
            <a:r>
              <a:rPr lang="en-US" sz="2600" b="1" i="1" baseline="-25000" dirty="0" smtClean="0">
                <a:solidFill>
                  <a:srgbClr val="0033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n</a:t>
            </a:r>
            <a:r>
              <a:rPr lang="en-US" sz="2600" b="1" i="1" dirty="0" smtClean="0">
                <a:solidFill>
                  <a:srgbClr val="0033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, h</a:t>
            </a:r>
            <a:r>
              <a:rPr lang="en-US" sz="2600" b="1" dirty="0" smtClean="0">
                <a:solidFill>
                  <a:srgbClr val="0033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}</a:t>
            </a:r>
            <a:endParaRPr lang="en-US" sz="2600" b="1" dirty="0">
              <a:solidFill>
                <a:srgbClr val="003399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pic>
        <p:nvPicPr>
          <p:cNvPr id="37895" name="Picture 7" descr="http://math.rice.edu/~lanius/images/glb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48881" y="1560888"/>
            <a:ext cx="1668463" cy="811212"/>
          </a:xfrm>
          <a:prstGeom prst="rect">
            <a:avLst/>
          </a:prstGeom>
          <a:noFill/>
        </p:spPr>
      </p:pic>
      <p:sp>
        <p:nvSpPr>
          <p:cNvPr id="37896" name="Text Box 8"/>
          <p:cNvSpPr txBox="1">
            <a:spLocks noChangeArrowheads="1"/>
          </p:cNvSpPr>
          <p:nvPr/>
        </p:nvSpPr>
        <p:spPr bwMode="auto">
          <a:xfrm>
            <a:off x="5792465" y="1334815"/>
            <a:ext cx="3063916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buClr>
                <a:srgbClr val="FF5050"/>
              </a:buClr>
              <a:buFont typeface="Wingdings" pitchFamily="2" charset="2"/>
              <a:buChar char="ü"/>
            </a:pPr>
            <a:r>
              <a:rPr lang="en-US" sz="2000" dirty="0">
                <a:latin typeface="+mn-lt"/>
              </a:rPr>
              <a:t> </a:t>
            </a:r>
            <a:r>
              <a:rPr lang="en-US" sz="2000" dirty="0">
                <a:solidFill>
                  <a:schemeClr val="tx2"/>
                </a:solidFill>
                <a:latin typeface="+mn-lt"/>
              </a:rPr>
              <a:t>Geocentric latitude </a:t>
            </a:r>
            <a:r>
              <a:rPr lang="en-US" b="1" i="1" dirty="0">
                <a:solidFill>
                  <a:srgbClr val="FF5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sym typeface="Symbol Set SWA" pitchFamily="18" charset="2"/>
              </a:rPr>
              <a:t></a:t>
            </a:r>
            <a:r>
              <a:rPr lang="en-US" b="1" i="1" baseline="-25000" dirty="0">
                <a:solidFill>
                  <a:srgbClr val="FF5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</a:rPr>
              <a:t>c</a:t>
            </a:r>
            <a:endParaRPr lang="en-US" i="1" dirty="0">
              <a:solidFill>
                <a:srgbClr val="FF5050"/>
              </a:solidFill>
              <a:latin typeface="+mn-lt"/>
            </a:endParaRPr>
          </a:p>
          <a:p>
            <a:pPr>
              <a:buClr>
                <a:srgbClr val="FF5050"/>
              </a:buClr>
              <a:buFont typeface="Wingdings" pitchFamily="2" charset="2"/>
              <a:buChar char="ü"/>
            </a:pPr>
            <a:r>
              <a:rPr lang="en-US" sz="2000" dirty="0">
                <a:latin typeface="+mn-lt"/>
              </a:rPr>
              <a:t> </a:t>
            </a:r>
            <a:r>
              <a:rPr lang="en-US" sz="2000" dirty="0">
                <a:solidFill>
                  <a:schemeClr val="tx2"/>
                </a:solidFill>
                <a:latin typeface="+mn-lt"/>
              </a:rPr>
              <a:t>Astronomical latitude </a:t>
            </a:r>
            <a:r>
              <a:rPr lang="en-US" b="1" i="1" dirty="0">
                <a:solidFill>
                  <a:srgbClr val="FF5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sym typeface="Symbol Set SWA" pitchFamily="18" charset="2"/>
              </a:rPr>
              <a:t></a:t>
            </a:r>
            <a:r>
              <a:rPr lang="en-US" b="1" i="1" baseline="-25000" dirty="0">
                <a:solidFill>
                  <a:srgbClr val="FF5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</a:rPr>
              <a:t>g</a:t>
            </a:r>
            <a:r>
              <a:rPr lang="en-US" b="1" dirty="0">
                <a:solidFill>
                  <a:srgbClr val="FF5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</a:rPr>
              <a:t> </a:t>
            </a:r>
            <a:endParaRPr lang="en-US" dirty="0">
              <a:latin typeface="+mn-lt"/>
            </a:endParaRPr>
          </a:p>
          <a:p>
            <a:pPr>
              <a:buClr>
                <a:srgbClr val="FF5050"/>
              </a:buClr>
              <a:buFont typeface="Wingdings" pitchFamily="2" charset="2"/>
              <a:buChar char="ü"/>
            </a:pPr>
            <a:r>
              <a:rPr lang="en-US" sz="2000" dirty="0">
                <a:latin typeface="+mn-lt"/>
              </a:rPr>
              <a:t> </a:t>
            </a:r>
            <a:r>
              <a:rPr lang="en-US" sz="2000" dirty="0">
                <a:solidFill>
                  <a:schemeClr val="tx2"/>
                </a:solidFill>
                <a:latin typeface="+mn-lt"/>
              </a:rPr>
              <a:t>Geodetic latitude </a:t>
            </a:r>
            <a:r>
              <a:rPr lang="en-US" b="1" i="1" dirty="0">
                <a:solidFill>
                  <a:srgbClr val="FF5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sym typeface="Symbol Set SWA" pitchFamily="18" charset="2"/>
              </a:rPr>
              <a:t></a:t>
            </a:r>
            <a:r>
              <a:rPr lang="en-US" b="1" i="1" baseline="-25000" dirty="0">
                <a:solidFill>
                  <a:srgbClr val="FF5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</a:rPr>
              <a:t>n</a:t>
            </a:r>
            <a:r>
              <a:rPr lang="en-US" b="1" i="1" dirty="0">
                <a:solidFill>
                  <a:srgbClr val="FF5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</a:rPr>
              <a:t>=</a:t>
            </a:r>
            <a:r>
              <a:rPr lang="en-US" b="1" i="1" baseline="-25000" dirty="0">
                <a:solidFill>
                  <a:srgbClr val="FF5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</a:rPr>
              <a:t> </a:t>
            </a:r>
            <a:r>
              <a:rPr lang="en-US" b="1" i="1" dirty="0">
                <a:solidFill>
                  <a:srgbClr val="FF5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sym typeface="Symbol Set SWA" pitchFamily="18" charset="2"/>
              </a:rPr>
              <a:t></a:t>
            </a:r>
          </a:p>
        </p:txBody>
      </p:sp>
      <p:sp>
        <p:nvSpPr>
          <p:cNvPr id="37900" name="Line 12"/>
          <p:cNvSpPr>
            <a:spLocks noChangeShapeType="1"/>
          </p:cNvSpPr>
          <p:nvPr/>
        </p:nvSpPr>
        <p:spPr bwMode="auto">
          <a:xfrm flipV="1">
            <a:off x="857250" y="3643313"/>
            <a:ext cx="1042988" cy="862012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/>
            <a:tailEnd type="none" w="lg" len="lg"/>
          </a:ln>
          <a:effectLst/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37905" name="Arc 17"/>
          <p:cNvSpPr>
            <a:spLocks noChangeAspect="1"/>
          </p:cNvSpPr>
          <p:nvPr/>
        </p:nvSpPr>
        <p:spPr bwMode="auto">
          <a:xfrm flipH="1">
            <a:off x="744538" y="3149600"/>
            <a:ext cx="1479550" cy="2741613"/>
          </a:xfrm>
          <a:custGeom>
            <a:avLst/>
            <a:gdLst>
              <a:gd name="G0" fmla="+- 21600 0 0"/>
              <a:gd name="G1" fmla="+- 21600 0 0"/>
              <a:gd name="G2" fmla="+- 21600 0 0"/>
              <a:gd name="T0" fmla="*/ 23305 w 23314"/>
              <a:gd name="T1" fmla="*/ 43133 h 43200"/>
              <a:gd name="T2" fmla="*/ 23314 w 23314"/>
              <a:gd name="T3" fmla="*/ 68 h 43200"/>
              <a:gd name="T4" fmla="*/ 21600 w 23314"/>
              <a:gd name="T5" fmla="*/ 21600 h 43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3314" h="43200" fill="none" extrusionOk="0">
                <a:moveTo>
                  <a:pt x="23304" y="43132"/>
                </a:moveTo>
                <a:cubicBezTo>
                  <a:pt x="22737" y="43177"/>
                  <a:pt x="22168" y="43199"/>
                  <a:pt x="21600" y="43200"/>
                </a:cubicBezTo>
                <a:cubicBezTo>
                  <a:pt x="9670" y="43200"/>
                  <a:pt x="0" y="33529"/>
                  <a:pt x="0" y="21600"/>
                </a:cubicBezTo>
                <a:cubicBezTo>
                  <a:pt x="0" y="9670"/>
                  <a:pt x="9670" y="0"/>
                  <a:pt x="21600" y="0"/>
                </a:cubicBezTo>
                <a:cubicBezTo>
                  <a:pt x="22172" y="-1"/>
                  <a:pt x="22743" y="22"/>
                  <a:pt x="23313" y="68"/>
                </a:cubicBezTo>
              </a:path>
              <a:path w="23314" h="43200" stroke="0" extrusionOk="0">
                <a:moveTo>
                  <a:pt x="23304" y="43132"/>
                </a:moveTo>
                <a:cubicBezTo>
                  <a:pt x="22737" y="43177"/>
                  <a:pt x="22168" y="43199"/>
                  <a:pt x="21600" y="43200"/>
                </a:cubicBezTo>
                <a:cubicBezTo>
                  <a:pt x="9670" y="43200"/>
                  <a:pt x="0" y="33529"/>
                  <a:pt x="0" y="21600"/>
                </a:cubicBezTo>
                <a:cubicBezTo>
                  <a:pt x="0" y="9670"/>
                  <a:pt x="9670" y="0"/>
                  <a:pt x="21600" y="0"/>
                </a:cubicBezTo>
                <a:cubicBezTo>
                  <a:pt x="22172" y="-1"/>
                  <a:pt x="22743" y="22"/>
                  <a:pt x="23313" y="68"/>
                </a:cubicBezTo>
                <a:lnTo>
                  <a:pt x="21600" y="21600"/>
                </a:lnTo>
                <a:close/>
              </a:path>
            </a:pathLst>
          </a:custGeom>
          <a:noFill/>
          <a:ln w="19050">
            <a:solidFill>
              <a:srgbClr val="8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>
              <a:latin typeface="+mn-lt"/>
            </a:endParaRPr>
          </a:p>
        </p:txBody>
      </p:sp>
      <p:sp>
        <p:nvSpPr>
          <p:cNvPr id="37907" name="Line 19"/>
          <p:cNvSpPr>
            <a:spLocks noChangeShapeType="1"/>
          </p:cNvSpPr>
          <p:nvPr/>
        </p:nvSpPr>
        <p:spPr bwMode="auto">
          <a:xfrm>
            <a:off x="852488" y="4519613"/>
            <a:ext cx="1462087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37909" name="Line 21"/>
          <p:cNvSpPr>
            <a:spLocks noChangeShapeType="1"/>
          </p:cNvSpPr>
          <p:nvPr/>
        </p:nvSpPr>
        <p:spPr bwMode="auto">
          <a:xfrm rot="5400000" flipH="1">
            <a:off x="-531812" y="4519613"/>
            <a:ext cx="2768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37911" name="Text Box 23"/>
          <p:cNvSpPr txBox="1">
            <a:spLocks noChangeArrowheads="1"/>
          </p:cNvSpPr>
          <p:nvPr/>
        </p:nvSpPr>
        <p:spPr bwMode="auto">
          <a:xfrm>
            <a:off x="1281113" y="4522788"/>
            <a:ext cx="854208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 b="1">
                <a:latin typeface="+mn-lt"/>
              </a:rPr>
              <a:t>Equator</a:t>
            </a:r>
          </a:p>
        </p:txBody>
      </p:sp>
      <p:sp>
        <p:nvSpPr>
          <p:cNvPr id="37913" name="Text Box 25"/>
          <p:cNvSpPr txBox="1">
            <a:spLocks noChangeArrowheads="1"/>
          </p:cNvSpPr>
          <p:nvPr/>
        </p:nvSpPr>
        <p:spPr bwMode="auto">
          <a:xfrm>
            <a:off x="1103313" y="5846763"/>
            <a:ext cx="1302344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 b="1">
                <a:solidFill>
                  <a:srgbClr val="800000"/>
                </a:solidFill>
                <a:latin typeface="+mn-lt"/>
              </a:rPr>
              <a:t>Earth surface</a:t>
            </a:r>
          </a:p>
        </p:txBody>
      </p:sp>
      <p:sp>
        <p:nvSpPr>
          <p:cNvPr id="37916" name="Text Box 28"/>
          <p:cNvSpPr txBox="1">
            <a:spLocks noChangeArrowheads="1"/>
          </p:cNvSpPr>
          <p:nvPr/>
        </p:nvSpPr>
        <p:spPr bwMode="auto">
          <a:xfrm>
            <a:off x="1846263" y="3379788"/>
            <a:ext cx="29367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</a:rPr>
              <a:t>P</a:t>
            </a:r>
          </a:p>
        </p:txBody>
      </p:sp>
      <p:sp>
        <p:nvSpPr>
          <p:cNvPr id="37918" name="Text Box 30"/>
          <p:cNvSpPr txBox="1">
            <a:spLocks noChangeArrowheads="1"/>
          </p:cNvSpPr>
          <p:nvPr/>
        </p:nvSpPr>
        <p:spPr bwMode="auto">
          <a:xfrm>
            <a:off x="646113" y="4522788"/>
            <a:ext cx="288862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 b="1">
                <a:latin typeface="+mn-lt"/>
              </a:rPr>
              <a:t>0</a:t>
            </a:r>
          </a:p>
        </p:txBody>
      </p:sp>
      <p:sp>
        <p:nvSpPr>
          <p:cNvPr id="37920" name="Text Box 32"/>
          <p:cNvSpPr txBox="1">
            <a:spLocks noChangeArrowheads="1"/>
          </p:cNvSpPr>
          <p:nvPr/>
        </p:nvSpPr>
        <p:spPr bwMode="auto">
          <a:xfrm>
            <a:off x="1322388" y="3989388"/>
            <a:ext cx="43338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buClr>
                <a:srgbClr val="FF5050"/>
              </a:buClr>
              <a:buFont typeface="Wingdings" pitchFamily="2" charset="2"/>
              <a:buNone/>
            </a:pPr>
            <a:r>
              <a:rPr lang="en-US" b="1" i="1">
                <a:solidFill>
                  <a:srgbClr val="FF5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sym typeface="Symbol Set SWA" pitchFamily="18" charset="2"/>
              </a:rPr>
              <a:t></a:t>
            </a:r>
            <a:r>
              <a:rPr lang="en-US" b="1" i="1" baseline="-25000">
                <a:solidFill>
                  <a:srgbClr val="FF5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</a:rPr>
              <a:t>c</a:t>
            </a:r>
          </a:p>
        </p:txBody>
      </p:sp>
      <p:sp>
        <p:nvSpPr>
          <p:cNvPr id="37927" name="Arc 39"/>
          <p:cNvSpPr>
            <a:spLocks noChangeAspect="1"/>
          </p:cNvSpPr>
          <p:nvPr/>
        </p:nvSpPr>
        <p:spPr bwMode="auto">
          <a:xfrm flipH="1">
            <a:off x="847725" y="4216400"/>
            <a:ext cx="466725" cy="303213"/>
          </a:xfrm>
          <a:custGeom>
            <a:avLst/>
            <a:gdLst>
              <a:gd name="G0" fmla="+- 21600 0 0"/>
              <a:gd name="G1" fmla="+- 14034 0 0"/>
              <a:gd name="G2" fmla="+- 21600 0 0"/>
              <a:gd name="T0" fmla="*/ 0 w 21600"/>
              <a:gd name="T1" fmla="*/ 13942 h 14034"/>
              <a:gd name="T2" fmla="*/ 5181 w 21600"/>
              <a:gd name="T3" fmla="*/ 0 h 14034"/>
              <a:gd name="T4" fmla="*/ 21600 w 21600"/>
              <a:gd name="T5" fmla="*/ 14034 h 140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14034" fill="none" extrusionOk="0">
                <a:moveTo>
                  <a:pt x="0" y="13942"/>
                </a:moveTo>
                <a:cubicBezTo>
                  <a:pt x="21" y="8827"/>
                  <a:pt x="1857" y="3887"/>
                  <a:pt x="5180" y="-1"/>
                </a:cubicBezTo>
              </a:path>
              <a:path w="21600" h="14034" stroke="0" extrusionOk="0">
                <a:moveTo>
                  <a:pt x="0" y="13942"/>
                </a:moveTo>
                <a:cubicBezTo>
                  <a:pt x="21" y="8827"/>
                  <a:pt x="1857" y="3887"/>
                  <a:pt x="5180" y="-1"/>
                </a:cubicBezTo>
                <a:lnTo>
                  <a:pt x="21600" y="14034"/>
                </a:lnTo>
                <a:close/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 type="triangle" w="sm" len="sm"/>
          </a:ln>
          <a:effectLst/>
        </p:spPr>
        <p:txBody>
          <a:bodyPr wrap="none" anchor="ctr"/>
          <a:lstStyle/>
          <a:p>
            <a:endParaRPr lang="en-US">
              <a:latin typeface="+mn-lt"/>
            </a:endParaRPr>
          </a:p>
        </p:txBody>
      </p:sp>
      <p:sp>
        <p:nvSpPr>
          <p:cNvPr id="37898" name="Line 10"/>
          <p:cNvSpPr>
            <a:spLocks noChangeShapeType="1"/>
          </p:cNvSpPr>
          <p:nvPr/>
        </p:nvSpPr>
        <p:spPr bwMode="auto">
          <a:xfrm flipH="1">
            <a:off x="4168775" y="3111500"/>
            <a:ext cx="257175" cy="331788"/>
          </a:xfrm>
          <a:prstGeom prst="line">
            <a:avLst/>
          </a:prstGeom>
          <a:noFill/>
          <a:ln w="12700">
            <a:solidFill>
              <a:srgbClr val="0000FF"/>
            </a:solidFill>
            <a:round/>
            <a:headEnd/>
            <a:tailEnd type="oval" w="med" len="med"/>
          </a:ln>
          <a:effectLst/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37906" name="Arc 18"/>
          <p:cNvSpPr>
            <a:spLocks noChangeAspect="1"/>
          </p:cNvSpPr>
          <p:nvPr/>
        </p:nvSpPr>
        <p:spPr bwMode="auto">
          <a:xfrm flipH="1">
            <a:off x="2833688" y="3149600"/>
            <a:ext cx="1808162" cy="2741613"/>
          </a:xfrm>
          <a:custGeom>
            <a:avLst/>
            <a:gdLst>
              <a:gd name="G0" fmla="+- 21600 0 0"/>
              <a:gd name="G1" fmla="+- 21600 0 0"/>
              <a:gd name="G2" fmla="+- 21600 0 0"/>
              <a:gd name="T0" fmla="*/ 23210 w 23319"/>
              <a:gd name="T1" fmla="*/ 43140 h 43200"/>
              <a:gd name="T2" fmla="*/ 23319 w 23319"/>
              <a:gd name="T3" fmla="*/ 68 h 43200"/>
              <a:gd name="T4" fmla="*/ 21600 w 23319"/>
              <a:gd name="T5" fmla="*/ 21600 h 43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3319" h="43200" fill="none" extrusionOk="0">
                <a:moveTo>
                  <a:pt x="23209" y="43139"/>
                </a:moveTo>
                <a:cubicBezTo>
                  <a:pt x="22674" y="43179"/>
                  <a:pt x="22137" y="43199"/>
                  <a:pt x="21600" y="43200"/>
                </a:cubicBezTo>
                <a:cubicBezTo>
                  <a:pt x="9670" y="43200"/>
                  <a:pt x="0" y="33529"/>
                  <a:pt x="0" y="21600"/>
                </a:cubicBezTo>
                <a:cubicBezTo>
                  <a:pt x="0" y="9670"/>
                  <a:pt x="9670" y="0"/>
                  <a:pt x="21600" y="0"/>
                </a:cubicBezTo>
                <a:cubicBezTo>
                  <a:pt x="22173" y="-1"/>
                  <a:pt x="22747" y="22"/>
                  <a:pt x="23318" y="68"/>
                </a:cubicBezTo>
              </a:path>
              <a:path w="23319" h="43200" stroke="0" extrusionOk="0">
                <a:moveTo>
                  <a:pt x="23209" y="43139"/>
                </a:moveTo>
                <a:cubicBezTo>
                  <a:pt x="22674" y="43179"/>
                  <a:pt x="22137" y="43199"/>
                  <a:pt x="21600" y="43200"/>
                </a:cubicBezTo>
                <a:cubicBezTo>
                  <a:pt x="9670" y="43200"/>
                  <a:pt x="0" y="33529"/>
                  <a:pt x="0" y="21600"/>
                </a:cubicBezTo>
                <a:cubicBezTo>
                  <a:pt x="0" y="9670"/>
                  <a:pt x="9670" y="0"/>
                  <a:pt x="21600" y="0"/>
                </a:cubicBezTo>
                <a:cubicBezTo>
                  <a:pt x="22173" y="-1"/>
                  <a:pt x="22747" y="22"/>
                  <a:pt x="23318" y="68"/>
                </a:cubicBezTo>
                <a:lnTo>
                  <a:pt x="21600" y="21600"/>
                </a:lnTo>
                <a:close/>
              </a:path>
            </a:pathLst>
          </a:custGeom>
          <a:noFill/>
          <a:ln w="19050">
            <a:solidFill>
              <a:srgbClr val="8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>
              <a:latin typeface="+mn-lt"/>
            </a:endParaRPr>
          </a:p>
        </p:txBody>
      </p:sp>
      <p:sp>
        <p:nvSpPr>
          <p:cNvPr id="37908" name="Line 20"/>
          <p:cNvSpPr>
            <a:spLocks noChangeShapeType="1"/>
          </p:cNvSpPr>
          <p:nvPr/>
        </p:nvSpPr>
        <p:spPr bwMode="auto">
          <a:xfrm>
            <a:off x="2935288" y="4519613"/>
            <a:ext cx="18161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37910" name="Line 22"/>
          <p:cNvSpPr>
            <a:spLocks noChangeShapeType="1"/>
          </p:cNvSpPr>
          <p:nvPr/>
        </p:nvSpPr>
        <p:spPr bwMode="auto">
          <a:xfrm rot="5400000" flipH="1">
            <a:off x="1550988" y="4519613"/>
            <a:ext cx="2768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37912" name="Text Box 24"/>
          <p:cNvSpPr txBox="1">
            <a:spLocks noChangeArrowheads="1"/>
          </p:cNvSpPr>
          <p:nvPr/>
        </p:nvSpPr>
        <p:spPr bwMode="auto">
          <a:xfrm>
            <a:off x="3605213" y="4522788"/>
            <a:ext cx="854208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 b="1">
                <a:latin typeface="+mn-lt"/>
              </a:rPr>
              <a:t>Equator</a:t>
            </a:r>
          </a:p>
        </p:txBody>
      </p:sp>
      <p:sp>
        <p:nvSpPr>
          <p:cNvPr id="37914" name="Arc 26"/>
          <p:cNvSpPr>
            <a:spLocks noChangeAspect="1"/>
          </p:cNvSpPr>
          <p:nvPr/>
        </p:nvSpPr>
        <p:spPr bwMode="auto">
          <a:xfrm flipH="1">
            <a:off x="2865438" y="3149600"/>
            <a:ext cx="1479550" cy="2741613"/>
          </a:xfrm>
          <a:custGeom>
            <a:avLst/>
            <a:gdLst>
              <a:gd name="G0" fmla="+- 21600 0 0"/>
              <a:gd name="G1" fmla="+- 21600 0 0"/>
              <a:gd name="G2" fmla="+- 21600 0 0"/>
              <a:gd name="T0" fmla="*/ 23305 w 23314"/>
              <a:gd name="T1" fmla="*/ 43133 h 43200"/>
              <a:gd name="T2" fmla="*/ 23314 w 23314"/>
              <a:gd name="T3" fmla="*/ 68 h 43200"/>
              <a:gd name="T4" fmla="*/ 21600 w 23314"/>
              <a:gd name="T5" fmla="*/ 21600 h 43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3314" h="43200" fill="none" extrusionOk="0">
                <a:moveTo>
                  <a:pt x="23304" y="43132"/>
                </a:moveTo>
                <a:cubicBezTo>
                  <a:pt x="22737" y="43177"/>
                  <a:pt x="22168" y="43199"/>
                  <a:pt x="21600" y="43200"/>
                </a:cubicBezTo>
                <a:cubicBezTo>
                  <a:pt x="9670" y="43200"/>
                  <a:pt x="0" y="33529"/>
                  <a:pt x="0" y="21600"/>
                </a:cubicBezTo>
                <a:cubicBezTo>
                  <a:pt x="0" y="9670"/>
                  <a:pt x="9670" y="0"/>
                  <a:pt x="21600" y="0"/>
                </a:cubicBezTo>
                <a:cubicBezTo>
                  <a:pt x="22172" y="-1"/>
                  <a:pt x="22743" y="22"/>
                  <a:pt x="23313" y="68"/>
                </a:cubicBezTo>
              </a:path>
              <a:path w="23314" h="43200" stroke="0" extrusionOk="0">
                <a:moveTo>
                  <a:pt x="23304" y="43132"/>
                </a:moveTo>
                <a:cubicBezTo>
                  <a:pt x="22737" y="43177"/>
                  <a:pt x="22168" y="43199"/>
                  <a:pt x="21600" y="43200"/>
                </a:cubicBezTo>
                <a:cubicBezTo>
                  <a:pt x="9670" y="43200"/>
                  <a:pt x="0" y="33529"/>
                  <a:pt x="0" y="21600"/>
                </a:cubicBezTo>
                <a:cubicBezTo>
                  <a:pt x="0" y="9670"/>
                  <a:pt x="9670" y="0"/>
                  <a:pt x="21600" y="0"/>
                </a:cubicBezTo>
                <a:cubicBezTo>
                  <a:pt x="22172" y="-1"/>
                  <a:pt x="22743" y="22"/>
                  <a:pt x="23313" y="68"/>
                </a:cubicBezTo>
                <a:lnTo>
                  <a:pt x="21600" y="21600"/>
                </a:lnTo>
                <a:close/>
              </a:path>
            </a:pathLst>
          </a:custGeom>
          <a:noFill/>
          <a:ln w="12700">
            <a:solidFill>
              <a:srgbClr val="800000"/>
            </a:solidFill>
            <a:prstDash val="sysDot"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>
              <a:latin typeface="+mn-lt"/>
            </a:endParaRPr>
          </a:p>
        </p:txBody>
      </p:sp>
      <p:sp>
        <p:nvSpPr>
          <p:cNvPr id="37915" name="Line 27"/>
          <p:cNvSpPr>
            <a:spLocks noChangeShapeType="1"/>
          </p:cNvSpPr>
          <p:nvPr/>
        </p:nvSpPr>
        <p:spPr bwMode="auto">
          <a:xfrm flipV="1">
            <a:off x="2940050" y="3529013"/>
            <a:ext cx="1173163" cy="982662"/>
          </a:xfrm>
          <a:prstGeom prst="line">
            <a:avLst/>
          </a:prstGeom>
          <a:noFill/>
          <a:ln w="12700">
            <a:solidFill>
              <a:srgbClr val="FF0000"/>
            </a:solidFill>
            <a:prstDash val="sysDot"/>
            <a:round/>
            <a:headEnd/>
            <a:tailEnd type="none" w="lg" len="lg"/>
          </a:ln>
          <a:effectLst/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37917" name="Text Box 29"/>
          <p:cNvSpPr txBox="1">
            <a:spLocks noChangeArrowheads="1"/>
          </p:cNvSpPr>
          <p:nvPr/>
        </p:nvSpPr>
        <p:spPr bwMode="auto">
          <a:xfrm>
            <a:off x="4340225" y="3173413"/>
            <a:ext cx="1128713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</a:rPr>
              <a:t>Plumb line</a:t>
            </a:r>
          </a:p>
        </p:txBody>
      </p:sp>
      <p:sp>
        <p:nvSpPr>
          <p:cNvPr id="37919" name="Text Box 31"/>
          <p:cNvSpPr txBox="1">
            <a:spLocks noChangeArrowheads="1"/>
          </p:cNvSpPr>
          <p:nvPr/>
        </p:nvSpPr>
        <p:spPr bwMode="auto">
          <a:xfrm>
            <a:off x="2722563" y="4522788"/>
            <a:ext cx="288862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 b="1">
                <a:latin typeface="+mn-lt"/>
              </a:rPr>
              <a:t>0</a:t>
            </a:r>
          </a:p>
        </p:txBody>
      </p:sp>
      <p:sp>
        <p:nvSpPr>
          <p:cNvPr id="37921" name="Text Box 33"/>
          <p:cNvSpPr txBox="1">
            <a:spLocks noChangeArrowheads="1"/>
          </p:cNvSpPr>
          <p:nvPr/>
        </p:nvSpPr>
        <p:spPr bwMode="auto">
          <a:xfrm>
            <a:off x="3783013" y="3989388"/>
            <a:ext cx="5207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buClr>
                <a:srgbClr val="FF5050"/>
              </a:buClr>
              <a:buFont typeface="Wingdings" pitchFamily="2" charset="2"/>
              <a:buNone/>
            </a:pPr>
            <a:r>
              <a:rPr lang="en-US" b="1" i="1">
                <a:solidFill>
                  <a:srgbClr val="FF5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sym typeface="Symbol Set SWA" pitchFamily="18" charset="2"/>
              </a:rPr>
              <a:t></a:t>
            </a:r>
            <a:r>
              <a:rPr lang="en-US" b="1" i="1" baseline="-25000">
                <a:solidFill>
                  <a:srgbClr val="FF5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</a:rPr>
              <a:t>g</a:t>
            </a:r>
            <a:r>
              <a:rPr lang="en-US" b="1">
                <a:solidFill>
                  <a:srgbClr val="FF5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</a:rPr>
              <a:t> </a:t>
            </a:r>
          </a:p>
        </p:txBody>
      </p:sp>
      <p:sp>
        <p:nvSpPr>
          <p:cNvPr id="37922" name="Line 34"/>
          <p:cNvSpPr>
            <a:spLocks noChangeShapeType="1"/>
          </p:cNvSpPr>
          <p:nvPr/>
        </p:nvSpPr>
        <p:spPr bwMode="auto">
          <a:xfrm flipV="1">
            <a:off x="3340100" y="3519488"/>
            <a:ext cx="776288" cy="1004887"/>
          </a:xfrm>
          <a:prstGeom prst="line">
            <a:avLst/>
          </a:prstGeom>
          <a:noFill/>
          <a:ln w="12700">
            <a:solidFill>
              <a:srgbClr val="0000FF"/>
            </a:solidFill>
            <a:round/>
            <a:headEnd/>
            <a:tailEnd type="none" w="lg" len="lg"/>
          </a:ln>
          <a:effectLst/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37926" name="Text Box 38"/>
          <p:cNvSpPr txBox="1">
            <a:spLocks noChangeArrowheads="1"/>
          </p:cNvSpPr>
          <p:nvPr/>
        </p:nvSpPr>
        <p:spPr bwMode="auto">
          <a:xfrm>
            <a:off x="3275013" y="5846763"/>
            <a:ext cx="1302344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 b="1">
                <a:solidFill>
                  <a:srgbClr val="800000"/>
                </a:solidFill>
                <a:latin typeface="+mn-lt"/>
              </a:rPr>
              <a:t>Earth surface</a:t>
            </a:r>
          </a:p>
        </p:txBody>
      </p:sp>
      <p:sp>
        <p:nvSpPr>
          <p:cNvPr id="37928" name="Arc 40"/>
          <p:cNvSpPr>
            <a:spLocks noChangeAspect="1"/>
          </p:cNvSpPr>
          <p:nvPr/>
        </p:nvSpPr>
        <p:spPr bwMode="auto">
          <a:xfrm flipH="1">
            <a:off x="3346450" y="4144963"/>
            <a:ext cx="466725" cy="371475"/>
          </a:xfrm>
          <a:custGeom>
            <a:avLst/>
            <a:gdLst>
              <a:gd name="G0" fmla="+- 21600 0 0"/>
              <a:gd name="G1" fmla="+- 17190 0 0"/>
              <a:gd name="G2" fmla="+- 21600 0 0"/>
              <a:gd name="T0" fmla="*/ 0 w 21600"/>
              <a:gd name="T1" fmla="*/ 17098 h 17190"/>
              <a:gd name="T2" fmla="*/ 8521 w 21600"/>
              <a:gd name="T3" fmla="*/ 0 h 17190"/>
              <a:gd name="T4" fmla="*/ 21600 w 21600"/>
              <a:gd name="T5" fmla="*/ 17190 h 171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17190" fill="none" extrusionOk="0">
                <a:moveTo>
                  <a:pt x="0" y="17098"/>
                </a:moveTo>
                <a:cubicBezTo>
                  <a:pt x="28" y="10384"/>
                  <a:pt x="3177" y="4065"/>
                  <a:pt x="8520" y="-1"/>
                </a:cubicBezTo>
              </a:path>
              <a:path w="21600" h="17190" stroke="0" extrusionOk="0">
                <a:moveTo>
                  <a:pt x="0" y="17098"/>
                </a:moveTo>
                <a:cubicBezTo>
                  <a:pt x="28" y="10384"/>
                  <a:pt x="3177" y="4065"/>
                  <a:pt x="8520" y="-1"/>
                </a:cubicBezTo>
                <a:lnTo>
                  <a:pt x="21600" y="17190"/>
                </a:lnTo>
                <a:close/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 type="triangle" w="sm" len="sm"/>
          </a:ln>
          <a:effectLst/>
        </p:spPr>
        <p:txBody>
          <a:bodyPr wrap="none" anchor="ctr"/>
          <a:lstStyle/>
          <a:p>
            <a:endParaRPr lang="en-US">
              <a:latin typeface="+mn-lt"/>
            </a:endParaRPr>
          </a:p>
        </p:txBody>
      </p:sp>
      <p:sp>
        <p:nvSpPr>
          <p:cNvPr id="37932" name="Line 44"/>
          <p:cNvSpPr>
            <a:spLocks noChangeShapeType="1"/>
          </p:cNvSpPr>
          <p:nvPr/>
        </p:nvSpPr>
        <p:spPr bwMode="auto">
          <a:xfrm flipH="1">
            <a:off x="7373938" y="3138488"/>
            <a:ext cx="247650" cy="319087"/>
          </a:xfrm>
          <a:prstGeom prst="line">
            <a:avLst/>
          </a:prstGeom>
          <a:noFill/>
          <a:ln w="12700">
            <a:solidFill>
              <a:srgbClr val="00FF00"/>
            </a:solidFill>
            <a:round/>
            <a:headEnd type="triangle" w="sm" len="sm"/>
            <a:tailEnd/>
          </a:ln>
          <a:effectLst/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37933" name="Arc 45"/>
          <p:cNvSpPr>
            <a:spLocks noChangeAspect="1"/>
          </p:cNvSpPr>
          <p:nvPr/>
        </p:nvSpPr>
        <p:spPr bwMode="auto">
          <a:xfrm flipH="1">
            <a:off x="6043613" y="3149600"/>
            <a:ext cx="1808162" cy="2741613"/>
          </a:xfrm>
          <a:custGeom>
            <a:avLst/>
            <a:gdLst>
              <a:gd name="G0" fmla="+- 21600 0 0"/>
              <a:gd name="G1" fmla="+- 21600 0 0"/>
              <a:gd name="G2" fmla="+- 21600 0 0"/>
              <a:gd name="T0" fmla="*/ 23210 w 23319"/>
              <a:gd name="T1" fmla="*/ 43140 h 43200"/>
              <a:gd name="T2" fmla="*/ 23319 w 23319"/>
              <a:gd name="T3" fmla="*/ 68 h 43200"/>
              <a:gd name="T4" fmla="*/ 21600 w 23319"/>
              <a:gd name="T5" fmla="*/ 21600 h 43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3319" h="43200" fill="none" extrusionOk="0">
                <a:moveTo>
                  <a:pt x="23209" y="43139"/>
                </a:moveTo>
                <a:cubicBezTo>
                  <a:pt x="22674" y="43179"/>
                  <a:pt x="22137" y="43199"/>
                  <a:pt x="21600" y="43200"/>
                </a:cubicBezTo>
                <a:cubicBezTo>
                  <a:pt x="9670" y="43200"/>
                  <a:pt x="0" y="33529"/>
                  <a:pt x="0" y="21600"/>
                </a:cubicBezTo>
                <a:cubicBezTo>
                  <a:pt x="0" y="9670"/>
                  <a:pt x="9670" y="0"/>
                  <a:pt x="21600" y="0"/>
                </a:cubicBezTo>
                <a:cubicBezTo>
                  <a:pt x="22173" y="-1"/>
                  <a:pt x="22747" y="22"/>
                  <a:pt x="23318" y="68"/>
                </a:cubicBezTo>
              </a:path>
              <a:path w="23319" h="43200" stroke="0" extrusionOk="0">
                <a:moveTo>
                  <a:pt x="23209" y="43139"/>
                </a:moveTo>
                <a:cubicBezTo>
                  <a:pt x="22674" y="43179"/>
                  <a:pt x="22137" y="43199"/>
                  <a:pt x="21600" y="43200"/>
                </a:cubicBezTo>
                <a:cubicBezTo>
                  <a:pt x="9670" y="43200"/>
                  <a:pt x="0" y="33529"/>
                  <a:pt x="0" y="21600"/>
                </a:cubicBezTo>
                <a:cubicBezTo>
                  <a:pt x="0" y="9670"/>
                  <a:pt x="9670" y="0"/>
                  <a:pt x="21600" y="0"/>
                </a:cubicBezTo>
                <a:cubicBezTo>
                  <a:pt x="22173" y="-1"/>
                  <a:pt x="22747" y="22"/>
                  <a:pt x="23318" y="68"/>
                </a:cubicBezTo>
                <a:lnTo>
                  <a:pt x="21600" y="21600"/>
                </a:lnTo>
                <a:close/>
              </a:path>
            </a:pathLst>
          </a:custGeom>
          <a:noFill/>
          <a:ln w="19050">
            <a:solidFill>
              <a:srgbClr val="8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>
              <a:latin typeface="+mn-lt"/>
            </a:endParaRPr>
          </a:p>
        </p:txBody>
      </p:sp>
      <p:sp>
        <p:nvSpPr>
          <p:cNvPr id="37934" name="Line 46"/>
          <p:cNvSpPr>
            <a:spLocks noChangeShapeType="1"/>
          </p:cNvSpPr>
          <p:nvPr/>
        </p:nvSpPr>
        <p:spPr bwMode="auto">
          <a:xfrm>
            <a:off x="6145213" y="4519613"/>
            <a:ext cx="18161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37935" name="Line 47"/>
          <p:cNvSpPr>
            <a:spLocks noChangeShapeType="1"/>
          </p:cNvSpPr>
          <p:nvPr/>
        </p:nvSpPr>
        <p:spPr bwMode="auto">
          <a:xfrm rot="5400000" flipH="1">
            <a:off x="4760913" y="4519613"/>
            <a:ext cx="2768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37936" name="Text Box 48"/>
          <p:cNvSpPr txBox="1">
            <a:spLocks noChangeArrowheads="1"/>
          </p:cNvSpPr>
          <p:nvPr/>
        </p:nvSpPr>
        <p:spPr bwMode="auto">
          <a:xfrm>
            <a:off x="6821488" y="4522788"/>
            <a:ext cx="854208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 b="1">
                <a:latin typeface="+mn-lt"/>
              </a:rPr>
              <a:t>Equator</a:t>
            </a:r>
          </a:p>
        </p:txBody>
      </p:sp>
      <p:sp>
        <p:nvSpPr>
          <p:cNvPr id="37937" name="Arc 49"/>
          <p:cNvSpPr>
            <a:spLocks noChangeAspect="1"/>
          </p:cNvSpPr>
          <p:nvPr/>
        </p:nvSpPr>
        <p:spPr bwMode="auto">
          <a:xfrm flipH="1">
            <a:off x="6075363" y="3149600"/>
            <a:ext cx="1479550" cy="2741613"/>
          </a:xfrm>
          <a:custGeom>
            <a:avLst/>
            <a:gdLst>
              <a:gd name="G0" fmla="+- 21600 0 0"/>
              <a:gd name="G1" fmla="+- 21600 0 0"/>
              <a:gd name="G2" fmla="+- 21600 0 0"/>
              <a:gd name="T0" fmla="*/ 23305 w 23314"/>
              <a:gd name="T1" fmla="*/ 43133 h 43200"/>
              <a:gd name="T2" fmla="*/ 23314 w 23314"/>
              <a:gd name="T3" fmla="*/ 68 h 43200"/>
              <a:gd name="T4" fmla="*/ 21600 w 23314"/>
              <a:gd name="T5" fmla="*/ 21600 h 43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3314" h="43200" fill="none" extrusionOk="0">
                <a:moveTo>
                  <a:pt x="23304" y="43132"/>
                </a:moveTo>
                <a:cubicBezTo>
                  <a:pt x="22737" y="43177"/>
                  <a:pt x="22168" y="43199"/>
                  <a:pt x="21600" y="43200"/>
                </a:cubicBezTo>
                <a:cubicBezTo>
                  <a:pt x="9670" y="43200"/>
                  <a:pt x="0" y="33529"/>
                  <a:pt x="0" y="21600"/>
                </a:cubicBezTo>
                <a:cubicBezTo>
                  <a:pt x="0" y="9670"/>
                  <a:pt x="9670" y="0"/>
                  <a:pt x="21600" y="0"/>
                </a:cubicBezTo>
                <a:cubicBezTo>
                  <a:pt x="22172" y="-1"/>
                  <a:pt x="22743" y="22"/>
                  <a:pt x="23313" y="68"/>
                </a:cubicBezTo>
              </a:path>
              <a:path w="23314" h="43200" stroke="0" extrusionOk="0">
                <a:moveTo>
                  <a:pt x="23304" y="43132"/>
                </a:moveTo>
                <a:cubicBezTo>
                  <a:pt x="22737" y="43177"/>
                  <a:pt x="22168" y="43199"/>
                  <a:pt x="21600" y="43200"/>
                </a:cubicBezTo>
                <a:cubicBezTo>
                  <a:pt x="9670" y="43200"/>
                  <a:pt x="0" y="33529"/>
                  <a:pt x="0" y="21600"/>
                </a:cubicBezTo>
                <a:cubicBezTo>
                  <a:pt x="0" y="9670"/>
                  <a:pt x="9670" y="0"/>
                  <a:pt x="21600" y="0"/>
                </a:cubicBezTo>
                <a:cubicBezTo>
                  <a:pt x="22172" y="-1"/>
                  <a:pt x="22743" y="22"/>
                  <a:pt x="23313" y="68"/>
                </a:cubicBezTo>
                <a:lnTo>
                  <a:pt x="21600" y="21600"/>
                </a:lnTo>
                <a:close/>
              </a:path>
            </a:pathLst>
          </a:custGeom>
          <a:noFill/>
          <a:ln w="12700">
            <a:solidFill>
              <a:srgbClr val="800000"/>
            </a:solidFill>
            <a:prstDash val="sysDot"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>
              <a:latin typeface="+mn-lt"/>
            </a:endParaRPr>
          </a:p>
        </p:txBody>
      </p:sp>
      <p:sp>
        <p:nvSpPr>
          <p:cNvPr id="37938" name="Line 50"/>
          <p:cNvSpPr>
            <a:spLocks noChangeShapeType="1"/>
          </p:cNvSpPr>
          <p:nvPr/>
        </p:nvSpPr>
        <p:spPr bwMode="auto">
          <a:xfrm flipV="1">
            <a:off x="6149975" y="3529013"/>
            <a:ext cx="1173163" cy="982662"/>
          </a:xfrm>
          <a:prstGeom prst="line">
            <a:avLst/>
          </a:prstGeom>
          <a:noFill/>
          <a:ln w="12700">
            <a:solidFill>
              <a:srgbClr val="FF0000"/>
            </a:solidFill>
            <a:prstDash val="sysDot"/>
            <a:round/>
            <a:headEnd/>
            <a:tailEnd type="none" w="lg" len="lg"/>
          </a:ln>
          <a:effectLst/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37939" name="Text Box 51"/>
          <p:cNvSpPr txBox="1">
            <a:spLocks noChangeArrowheads="1"/>
          </p:cNvSpPr>
          <p:nvPr/>
        </p:nvSpPr>
        <p:spPr bwMode="auto">
          <a:xfrm>
            <a:off x="7558088" y="3173413"/>
            <a:ext cx="143192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 b="1">
                <a:solidFill>
                  <a:srgbClr val="00FF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</a:rPr>
              <a:t>Tangent plane</a:t>
            </a:r>
          </a:p>
        </p:txBody>
      </p:sp>
      <p:sp>
        <p:nvSpPr>
          <p:cNvPr id="37940" name="Text Box 52"/>
          <p:cNvSpPr txBox="1">
            <a:spLocks noChangeArrowheads="1"/>
          </p:cNvSpPr>
          <p:nvPr/>
        </p:nvSpPr>
        <p:spPr bwMode="auto">
          <a:xfrm>
            <a:off x="5932488" y="4522788"/>
            <a:ext cx="288862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 b="1">
                <a:latin typeface="+mn-lt"/>
              </a:rPr>
              <a:t>0</a:t>
            </a:r>
          </a:p>
        </p:txBody>
      </p:sp>
      <p:sp>
        <p:nvSpPr>
          <p:cNvPr id="37941" name="Text Box 53"/>
          <p:cNvSpPr txBox="1">
            <a:spLocks noChangeArrowheads="1"/>
          </p:cNvSpPr>
          <p:nvPr/>
        </p:nvSpPr>
        <p:spPr bwMode="auto">
          <a:xfrm>
            <a:off x="6992938" y="3989388"/>
            <a:ext cx="45561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buClr>
                <a:srgbClr val="FF5050"/>
              </a:buClr>
              <a:buFont typeface="Wingdings" pitchFamily="2" charset="2"/>
              <a:buNone/>
            </a:pPr>
            <a:r>
              <a:rPr lang="en-US" b="1" i="1">
                <a:solidFill>
                  <a:srgbClr val="FF5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sym typeface="Symbol Set SWA" pitchFamily="18" charset="2"/>
              </a:rPr>
              <a:t></a:t>
            </a:r>
            <a:r>
              <a:rPr lang="en-US" b="1" i="1" baseline="-25000">
                <a:solidFill>
                  <a:srgbClr val="FF5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</a:rPr>
              <a:t>n</a:t>
            </a:r>
          </a:p>
        </p:txBody>
      </p:sp>
      <p:sp>
        <p:nvSpPr>
          <p:cNvPr id="37942" name="Line 54"/>
          <p:cNvSpPr>
            <a:spLocks noChangeShapeType="1"/>
          </p:cNvSpPr>
          <p:nvPr/>
        </p:nvSpPr>
        <p:spPr bwMode="auto">
          <a:xfrm flipV="1">
            <a:off x="6550025" y="3519488"/>
            <a:ext cx="776288" cy="1004887"/>
          </a:xfrm>
          <a:prstGeom prst="line">
            <a:avLst/>
          </a:prstGeom>
          <a:noFill/>
          <a:ln w="12700">
            <a:solidFill>
              <a:srgbClr val="00FF00"/>
            </a:solidFill>
            <a:round/>
            <a:headEnd/>
            <a:tailEnd type="none" w="lg" len="lg"/>
          </a:ln>
          <a:effectLst/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37943" name="Line 55"/>
          <p:cNvSpPr>
            <a:spLocks noChangeShapeType="1"/>
          </p:cNvSpPr>
          <p:nvPr/>
        </p:nvSpPr>
        <p:spPr bwMode="auto">
          <a:xfrm rot="16200000" flipV="1">
            <a:off x="6962775" y="3036888"/>
            <a:ext cx="776287" cy="1004888"/>
          </a:xfrm>
          <a:prstGeom prst="line">
            <a:avLst/>
          </a:prstGeom>
          <a:noFill/>
          <a:ln w="9525">
            <a:solidFill>
              <a:srgbClr val="00FF00"/>
            </a:solidFill>
            <a:prstDash val="lgDash"/>
            <a:round/>
            <a:headEnd/>
            <a:tailEnd type="none" w="lg" len="lg"/>
          </a:ln>
          <a:effectLst/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37945" name="Text Box 57"/>
          <p:cNvSpPr txBox="1">
            <a:spLocks noChangeArrowheads="1"/>
          </p:cNvSpPr>
          <p:nvPr/>
        </p:nvSpPr>
        <p:spPr bwMode="auto">
          <a:xfrm>
            <a:off x="6484938" y="5846763"/>
            <a:ext cx="1302344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 b="1">
                <a:solidFill>
                  <a:srgbClr val="800000"/>
                </a:solidFill>
                <a:latin typeface="+mn-lt"/>
              </a:rPr>
              <a:t>Earth surface</a:t>
            </a:r>
          </a:p>
        </p:txBody>
      </p:sp>
      <p:sp>
        <p:nvSpPr>
          <p:cNvPr id="37946" name="Arc 58"/>
          <p:cNvSpPr>
            <a:spLocks noChangeAspect="1"/>
          </p:cNvSpPr>
          <p:nvPr/>
        </p:nvSpPr>
        <p:spPr bwMode="auto">
          <a:xfrm flipH="1">
            <a:off x="6556375" y="4144963"/>
            <a:ext cx="466725" cy="371475"/>
          </a:xfrm>
          <a:custGeom>
            <a:avLst/>
            <a:gdLst>
              <a:gd name="G0" fmla="+- 21600 0 0"/>
              <a:gd name="G1" fmla="+- 17190 0 0"/>
              <a:gd name="G2" fmla="+- 21600 0 0"/>
              <a:gd name="T0" fmla="*/ 0 w 21600"/>
              <a:gd name="T1" fmla="*/ 17098 h 17190"/>
              <a:gd name="T2" fmla="*/ 8521 w 21600"/>
              <a:gd name="T3" fmla="*/ 0 h 17190"/>
              <a:gd name="T4" fmla="*/ 21600 w 21600"/>
              <a:gd name="T5" fmla="*/ 17190 h 171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17190" fill="none" extrusionOk="0">
                <a:moveTo>
                  <a:pt x="0" y="17098"/>
                </a:moveTo>
                <a:cubicBezTo>
                  <a:pt x="28" y="10384"/>
                  <a:pt x="3177" y="4065"/>
                  <a:pt x="8520" y="-1"/>
                </a:cubicBezTo>
              </a:path>
              <a:path w="21600" h="17190" stroke="0" extrusionOk="0">
                <a:moveTo>
                  <a:pt x="0" y="17098"/>
                </a:moveTo>
                <a:cubicBezTo>
                  <a:pt x="28" y="10384"/>
                  <a:pt x="3177" y="4065"/>
                  <a:pt x="8520" y="-1"/>
                </a:cubicBezTo>
                <a:lnTo>
                  <a:pt x="21600" y="17190"/>
                </a:lnTo>
                <a:close/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 type="triangle" w="sm" len="sm"/>
          </a:ln>
          <a:effectLst/>
        </p:spPr>
        <p:txBody>
          <a:bodyPr wrap="none" anchor="ctr"/>
          <a:lstStyle/>
          <a:p>
            <a:endParaRPr lang="en-US">
              <a:latin typeface="+mn-lt"/>
            </a:endParaRPr>
          </a:p>
        </p:txBody>
      </p:sp>
      <p:sp>
        <p:nvSpPr>
          <p:cNvPr id="45" name="Text Box 8"/>
          <p:cNvSpPr txBox="1">
            <a:spLocks noChangeArrowheads="1"/>
          </p:cNvSpPr>
          <p:nvPr/>
        </p:nvSpPr>
        <p:spPr bwMode="auto">
          <a:xfrm>
            <a:off x="3196106" y="829515"/>
            <a:ext cx="2774014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buClr>
                <a:srgbClr val="FF5050"/>
              </a:buClr>
            </a:pPr>
            <a:r>
              <a:rPr lang="en-US" sz="2000" dirty="0">
                <a:latin typeface="+mn-lt"/>
              </a:rPr>
              <a:t> </a:t>
            </a:r>
            <a:r>
              <a:rPr lang="en-US" sz="2000" dirty="0" smtClean="0">
                <a:solidFill>
                  <a:schemeClr val="tx2"/>
                </a:solidFill>
                <a:latin typeface="+mn-lt"/>
              </a:rPr>
              <a:t>Earth reference ellipsoid</a:t>
            </a:r>
            <a:endParaRPr lang="en-US" b="1" i="1" dirty="0">
              <a:solidFill>
                <a:srgbClr val="FF505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+mn-lt"/>
              <a:sym typeface="Symbol Set SWA" pitchFamily="18" charset="2"/>
            </a:endParaRPr>
          </a:p>
        </p:txBody>
      </p:sp>
      <p:graphicFrame>
        <p:nvGraphicFramePr>
          <p:cNvPr id="246785" name="Object 1"/>
          <p:cNvGraphicFramePr>
            <a:graphicFrameLocks noChangeAspect="1"/>
          </p:cNvGraphicFramePr>
          <p:nvPr/>
        </p:nvGraphicFramePr>
        <p:xfrm>
          <a:off x="1132169" y="760133"/>
          <a:ext cx="2113055" cy="2218639"/>
        </p:xfrm>
        <a:graphic>
          <a:graphicData uri="http://schemas.openxmlformats.org/presentationml/2006/ole">
            <p:oleObj spid="_x0000_s246785" name="Photo Editor Photo" r:id="rId4" imgW="4390476" imgH="4486901" progId="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0FF20-B4FE-42E9-8509-2A5D1BFA8816}" type="datetime1">
              <a:rPr lang="en-US" smtClean="0"/>
              <a:pPr/>
              <a:t>7/19/2011</a:t>
            </a:fld>
            <a:endParaRPr lang="en-US"/>
          </a:p>
        </p:txBody>
      </p:sp>
      <p:sp>
        <p:nvSpPr>
          <p:cNvPr id="22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ME3801</a:t>
            </a:r>
            <a:endParaRPr lang="en-US" dirty="0"/>
          </a:p>
        </p:txBody>
      </p:sp>
      <p:sp>
        <p:nvSpPr>
          <p:cNvPr id="2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34247-1544-4D29-B2E4-2671846BBB57}" type="slidenum">
              <a:rPr lang="en-US"/>
              <a:pPr/>
              <a:t>7</a:t>
            </a:fld>
            <a:endParaRPr lang="en-US"/>
          </a:p>
        </p:txBody>
      </p:sp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52388"/>
            <a:ext cx="9140825" cy="9144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600" b="1" dirty="0">
                <a:solidFill>
                  <a:srgbClr val="0033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Tangent Plane {</a:t>
            </a:r>
            <a:r>
              <a:rPr lang="en-US" sz="2600" b="1" i="1" dirty="0">
                <a:solidFill>
                  <a:srgbClr val="0033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u</a:t>
            </a:r>
            <a:r>
              <a:rPr lang="en-US" sz="2600" b="1" dirty="0">
                <a:solidFill>
                  <a:srgbClr val="0033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} and Navigation {</a:t>
            </a:r>
            <a:r>
              <a:rPr lang="en-US" sz="2600" b="1" i="1" dirty="0">
                <a:solidFill>
                  <a:srgbClr val="0033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n</a:t>
            </a:r>
            <a:r>
              <a:rPr lang="en-US" sz="2600" b="1" dirty="0">
                <a:solidFill>
                  <a:srgbClr val="0033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} Frames</a:t>
            </a:r>
          </a:p>
        </p:txBody>
      </p:sp>
      <p:pic>
        <p:nvPicPr>
          <p:cNvPr id="29701" name="Picture 5" descr="E:\AA 3276\L-1.2 Earth-fixed axes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3400" y="955675"/>
            <a:ext cx="3140075" cy="2590800"/>
          </a:xfrm>
          <a:prstGeom prst="rect">
            <a:avLst/>
          </a:prstGeom>
          <a:noFill/>
        </p:spPr>
      </p:pic>
      <p:grpSp>
        <p:nvGrpSpPr>
          <p:cNvPr id="2" name="Group 17"/>
          <p:cNvGrpSpPr>
            <a:grpSpLocks/>
          </p:cNvGrpSpPr>
          <p:nvPr/>
        </p:nvGrpSpPr>
        <p:grpSpPr bwMode="auto">
          <a:xfrm>
            <a:off x="298450" y="3464850"/>
            <a:ext cx="8556625" cy="2662238"/>
            <a:chOff x="240" y="2352"/>
            <a:chExt cx="5316" cy="1610"/>
          </a:xfrm>
        </p:grpSpPr>
        <p:graphicFrame>
          <p:nvGraphicFramePr>
            <p:cNvPr id="29702" name="Object 6"/>
            <p:cNvGraphicFramePr>
              <a:graphicFrameLocks noChangeAspect="1"/>
            </p:cNvGraphicFramePr>
            <p:nvPr/>
          </p:nvGraphicFramePr>
          <p:xfrm>
            <a:off x="3840" y="2352"/>
            <a:ext cx="1716" cy="1578"/>
          </p:xfrm>
          <a:graphic>
            <a:graphicData uri="http://schemas.openxmlformats.org/presentationml/2006/ole">
              <p:oleObj spid="_x0000_s230404" name="Photo Editor Photo" r:id="rId4" imgW="4923810" imgH="4525007" progId="">
                <p:embed/>
              </p:oleObj>
            </a:graphicData>
          </a:graphic>
        </p:graphicFrame>
        <p:graphicFrame>
          <p:nvGraphicFramePr>
            <p:cNvPr id="29703" name="Object 7"/>
            <p:cNvGraphicFramePr>
              <a:graphicFrameLocks noChangeAspect="1"/>
            </p:cNvGraphicFramePr>
            <p:nvPr/>
          </p:nvGraphicFramePr>
          <p:xfrm>
            <a:off x="1982" y="2400"/>
            <a:ext cx="1635" cy="1562"/>
          </p:xfrm>
          <a:graphic>
            <a:graphicData uri="http://schemas.openxmlformats.org/presentationml/2006/ole">
              <p:oleObj spid="_x0000_s230405" name="Photo Editor Photo" r:id="rId5" imgW="4715533" imgH="4505954" progId="">
                <p:embed/>
              </p:oleObj>
            </a:graphicData>
          </a:graphic>
        </p:graphicFrame>
        <p:graphicFrame>
          <p:nvGraphicFramePr>
            <p:cNvPr id="29704" name="Object 8"/>
            <p:cNvGraphicFramePr>
              <a:graphicFrameLocks noChangeAspect="1"/>
            </p:cNvGraphicFramePr>
            <p:nvPr/>
          </p:nvGraphicFramePr>
          <p:xfrm>
            <a:off x="240" y="2400"/>
            <a:ext cx="1520" cy="1553"/>
          </p:xfrm>
          <a:graphic>
            <a:graphicData uri="http://schemas.openxmlformats.org/presentationml/2006/ole">
              <p:oleObj spid="_x0000_s230406" name="Photo Editor Photo" r:id="rId6" imgW="4390476" imgH="4486901" progId="">
                <p:embed/>
              </p:oleObj>
            </a:graphicData>
          </a:graphic>
        </p:graphicFrame>
      </p:grpSp>
      <p:sp>
        <p:nvSpPr>
          <p:cNvPr id="29708" name="Text Box 12"/>
          <p:cNvSpPr txBox="1">
            <a:spLocks noChangeArrowheads="1"/>
          </p:cNvSpPr>
          <p:nvPr/>
        </p:nvSpPr>
        <p:spPr bwMode="auto">
          <a:xfrm>
            <a:off x="2174875" y="1457325"/>
            <a:ext cx="2984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sz="1800" b="1" i="1">
                <a:solidFill>
                  <a:srgbClr val="FF3300"/>
                </a:solidFill>
              </a:rPr>
              <a:t>x</a:t>
            </a:r>
            <a:endParaRPr lang="en-US" sz="1000" b="1">
              <a:solidFill>
                <a:srgbClr val="FF3300"/>
              </a:solidFill>
            </a:endParaRPr>
          </a:p>
        </p:txBody>
      </p:sp>
      <p:sp>
        <p:nvSpPr>
          <p:cNvPr id="29709" name="Text Box 13"/>
          <p:cNvSpPr txBox="1">
            <a:spLocks noChangeArrowheads="1"/>
          </p:cNvSpPr>
          <p:nvPr/>
        </p:nvSpPr>
        <p:spPr bwMode="auto">
          <a:xfrm>
            <a:off x="3048000" y="1804988"/>
            <a:ext cx="2857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800" b="1" i="1">
                <a:solidFill>
                  <a:srgbClr val="FF3300"/>
                </a:solidFill>
              </a:rPr>
              <a:t>y</a:t>
            </a:r>
          </a:p>
        </p:txBody>
      </p:sp>
      <p:sp>
        <p:nvSpPr>
          <p:cNvPr id="29710" name="Text Box 14"/>
          <p:cNvSpPr txBox="1">
            <a:spLocks noChangeArrowheads="1"/>
          </p:cNvSpPr>
          <p:nvPr/>
        </p:nvSpPr>
        <p:spPr bwMode="auto">
          <a:xfrm>
            <a:off x="1828800" y="1881188"/>
            <a:ext cx="2730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800" b="1" i="1">
                <a:solidFill>
                  <a:srgbClr val="FF3300"/>
                </a:solidFill>
              </a:rPr>
              <a:t>z</a:t>
            </a:r>
          </a:p>
        </p:txBody>
      </p:sp>
      <p:graphicFrame>
        <p:nvGraphicFramePr>
          <p:cNvPr id="29711" name="Object 15"/>
          <p:cNvGraphicFramePr>
            <a:graphicFrameLocks noChangeAspect="1"/>
          </p:cNvGraphicFramePr>
          <p:nvPr/>
        </p:nvGraphicFramePr>
        <p:xfrm>
          <a:off x="1883616" y="2341564"/>
          <a:ext cx="194804" cy="311990"/>
        </p:xfrm>
        <a:graphic>
          <a:graphicData uri="http://schemas.openxmlformats.org/presentationml/2006/ole">
            <p:oleObj spid="_x0000_s230402" name="Equation" r:id="rId7" imgW="126720" imgH="203040" progId="Equation.3">
              <p:embed/>
            </p:oleObj>
          </a:graphicData>
        </a:graphic>
      </p:graphicFrame>
      <p:sp>
        <p:nvSpPr>
          <p:cNvPr id="29712" name="Text Box 16"/>
          <p:cNvSpPr txBox="1">
            <a:spLocks noChangeArrowheads="1"/>
          </p:cNvSpPr>
          <p:nvPr/>
        </p:nvSpPr>
        <p:spPr bwMode="auto">
          <a:xfrm>
            <a:off x="2822574" y="2783167"/>
            <a:ext cx="1337049" cy="307777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sz="1400" b="1" i="1" dirty="0">
                <a:solidFill>
                  <a:srgbClr val="FF0000"/>
                </a:solidFill>
                <a:sym typeface="Symbol Set SWA" pitchFamily="18" charset="2"/>
              </a:rPr>
              <a:t></a:t>
            </a:r>
            <a:r>
              <a:rPr lang="en-US" sz="1400" b="1" i="1" baseline="-25000" dirty="0">
                <a:solidFill>
                  <a:srgbClr val="FF0000"/>
                </a:solidFill>
                <a:sym typeface="Symbol Set SWA" pitchFamily="18" charset="2"/>
              </a:rPr>
              <a:t>n</a:t>
            </a:r>
            <a:r>
              <a:rPr lang="en-US" sz="1400" b="1" i="1" dirty="0">
                <a:solidFill>
                  <a:srgbClr val="FF0000"/>
                </a:solidFill>
                <a:sym typeface="Symbol Set SWA" pitchFamily="18" charset="2"/>
              </a:rPr>
              <a:t>= </a:t>
            </a:r>
            <a:r>
              <a:rPr lang="en-US" sz="1400" b="1" dirty="0">
                <a:solidFill>
                  <a:srgbClr val="FF0000"/>
                </a:solidFill>
                <a:sym typeface="Symbol Set SWA" pitchFamily="18" charset="2"/>
              </a:rPr>
              <a:t> - latitude</a:t>
            </a:r>
          </a:p>
        </p:txBody>
      </p:sp>
      <p:graphicFrame>
        <p:nvGraphicFramePr>
          <p:cNvPr id="29714" name="Object 18"/>
          <p:cNvGraphicFramePr>
            <a:graphicFrameLocks noChangeAspect="1"/>
          </p:cNvGraphicFramePr>
          <p:nvPr/>
        </p:nvGraphicFramePr>
        <p:xfrm>
          <a:off x="4129088" y="750888"/>
          <a:ext cx="4530725" cy="3003550"/>
        </p:xfrm>
        <a:graphic>
          <a:graphicData uri="http://schemas.openxmlformats.org/presentationml/2006/ole">
            <p:oleObj spid="_x0000_s230403" name="Photo Editor Photo" r:id="rId8" imgW="8000000" imgH="5304762" progId="">
              <p:embed/>
            </p:oleObj>
          </a:graphicData>
        </a:graphic>
      </p:graphicFrame>
      <p:sp>
        <p:nvSpPr>
          <p:cNvPr id="29715" name="Line 19"/>
          <p:cNvSpPr>
            <a:spLocks noChangeShapeType="1"/>
          </p:cNvSpPr>
          <p:nvPr/>
        </p:nvSpPr>
        <p:spPr bwMode="auto">
          <a:xfrm flipV="1">
            <a:off x="2281238" y="1885950"/>
            <a:ext cx="790575" cy="200025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9716" name="Line 20"/>
          <p:cNvSpPr>
            <a:spLocks noChangeShapeType="1"/>
          </p:cNvSpPr>
          <p:nvPr/>
        </p:nvSpPr>
        <p:spPr bwMode="auto">
          <a:xfrm flipH="1">
            <a:off x="1900238" y="2085975"/>
            <a:ext cx="381000" cy="195263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9717" name="Line 21"/>
          <p:cNvSpPr>
            <a:spLocks noChangeShapeType="1"/>
          </p:cNvSpPr>
          <p:nvPr/>
        </p:nvSpPr>
        <p:spPr bwMode="auto">
          <a:xfrm flipH="1" flipV="1">
            <a:off x="2068513" y="1557338"/>
            <a:ext cx="215900" cy="525462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9718" name="Line 22"/>
          <p:cNvSpPr>
            <a:spLocks noChangeShapeType="1"/>
          </p:cNvSpPr>
          <p:nvPr/>
        </p:nvSpPr>
        <p:spPr bwMode="auto">
          <a:xfrm flipH="1" flipV="1">
            <a:off x="1735138" y="974725"/>
            <a:ext cx="1587" cy="1390650"/>
          </a:xfrm>
          <a:prstGeom prst="line">
            <a:avLst/>
          </a:prstGeom>
          <a:noFill/>
          <a:ln w="15875">
            <a:solidFill>
              <a:srgbClr val="00008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9719" name="Text Box 23"/>
          <p:cNvSpPr txBox="1">
            <a:spLocks noChangeArrowheads="1"/>
          </p:cNvSpPr>
          <p:nvPr/>
        </p:nvSpPr>
        <p:spPr bwMode="auto">
          <a:xfrm>
            <a:off x="1697038" y="877888"/>
            <a:ext cx="1557337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100" b="1" dirty="0">
                <a:solidFill>
                  <a:srgbClr val="00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</a:rPr>
              <a:t>Earth's axis of rotation</a:t>
            </a:r>
          </a:p>
        </p:txBody>
      </p:sp>
      <p:sp>
        <p:nvSpPr>
          <p:cNvPr id="29720" name="Oval 24"/>
          <p:cNvSpPr>
            <a:spLocks noChangeArrowheads="1"/>
          </p:cNvSpPr>
          <p:nvPr/>
        </p:nvSpPr>
        <p:spPr bwMode="auto">
          <a:xfrm>
            <a:off x="1676400" y="1285875"/>
            <a:ext cx="109538" cy="88900"/>
          </a:xfrm>
          <a:prstGeom prst="ellipse">
            <a:avLst/>
          </a:prstGeom>
          <a:solidFill>
            <a:srgbClr val="000099"/>
          </a:solidFill>
          <a:ln w="9525">
            <a:solidFill>
              <a:srgbClr val="000099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9721" name="Text Box 25"/>
          <p:cNvSpPr txBox="1">
            <a:spLocks noChangeArrowheads="1"/>
          </p:cNvSpPr>
          <p:nvPr/>
        </p:nvSpPr>
        <p:spPr bwMode="auto">
          <a:xfrm>
            <a:off x="1795653" y="1168400"/>
            <a:ext cx="823912" cy="260350"/>
          </a:xfrm>
          <a:prstGeom prst="rect">
            <a:avLst/>
          </a:prstGeom>
          <a:solidFill>
            <a:schemeClr val="bg1">
              <a:alpha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100" b="1" dirty="0">
                <a:solidFill>
                  <a:srgbClr val="00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</a:rPr>
              <a:t>North pole</a:t>
            </a:r>
          </a:p>
        </p:txBody>
      </p:sp>
      <p:sp>
        <p:nvSpPr>
          <p:cNvPr id="24" name="Text Box 8"/>
          <p:cNvSpPr txBox="1">
            <a:spLocks noChangeArrowheads="1"/>
          </p:cNvSpPr>
          <p:nvPr/>
        </p:nvSpPr>
        <p:spPr bwMode="auto">
          <a:xfrm>
            <a:off x="1790607" y="6091798"/>
            <a:ext cx="558501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buClr>
                <a:srgbClr val="FF5050"/>
              </a:buClr>
            </a:pPr>
            <a:r>
              <a:rPr lang="en-US" sz="1800" dirty="0" smtClean="0">
                <a:solidFill>
                  <a:schemeClr val="tx2"/>
                </a:solidFill>
                <a:latin typeface="+mn-lt"/>
              </a:rPr>
              <a:t>North slaved mechanization has singularity at the Pole</a:t>
            </a:r>
            <a:endParaRPr lang="en-US" sz="1800" b="1" i="1" dirty="0"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+mn-lt"/>
              <a:sym typeface="Symbol Set SWA" pitchFamily="18" charset="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91A965-95E1-49DF-A93D-40A504A9803F}" type="datetime1">
              <a:rPr lang="en-US" smtClean="0"/>
              <a:pPr/>
              <a:t>7/19/2011</a:t>
            </a:fld>
            <a:endParaRPr lang="en-US"/>
          </a:p>
        </p:txBody>
      </p:sp>
      <p:sp>
        <p:nvSpPr>
          <p:cNvPr id="2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ME3801</a:t>
            </a:r>
            <a:endParaRPr lang="en-US" dirty="0"/>
          </a:p>
        </p:txBody>
      </p:sp>
      <p:sp>
        <p:nvSpPr>
          <p:cNvPr id="2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2C1AB-DCE0-4A0B-B9CB-E6E489B48EE7}" type="slidenum">
              <a:rPr lang="en-US"/>
              <a:pPr/>
              <a:t>8</a:t>
            </a:fld>
            <a:endParaRPr lang="en-US"/>
          </a:p>
        </p:txBody>
      </p:sp>
      <p:pic>
        <p:nvPicPr>
          <p:cNvPr id="31761" name="Picture 17"/>
          <p:cNvPicPr>
            <a:picLocks noChangeAspect="1" noChangeArrowheads="1"/>
          </p:cNvPicPr>
          <p:nvPr/>
        </p:nvPicPr>
        <p:blipFill>
          <a:blip r:embed="rId2" cstate="print">
            <a:lum bright="20000"/>
            <a:grayscl/>
          </a:blip>
          <a:srcRect/>
          <a:stretch>
            <a:fillRect/>
          </a:stretch>
        </p:blipFill>
        <p:spPr bwMode="auto">
          <a:xfrm>
            <a:off x="795338" y="733425"/>
            <a:ext cx="7548562" cy="566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52388"/>
            <a:ext cx="9140825" cy="9144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600" b="1" dirty="0">
                <a:solidFill>
                  <a:srgbClr val="0033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Body-Fixed Frame {</a:t>
            </a:r>
            <a:r>
              <a:rPr lang="en-US" sz="2600" b="1" i="1" dirty="0">
                <a:solidFill>
                  <a:srgbClr val="0033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b</a:t>
            </a:r>
            <a:r>
              <a:rPr lang="en-US" sz="2600" b="1" dirty="0">
                <a:solidFill>
                  <a:srgbClr val="0033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}</a:t>
            </a:r>
          </a:p>
        </p:txBody>
      </p:sp>
      <p:sp>
        <p:nvSpPr>
          <p:cNvPr id="31758" name="Text Box 14"/>
          <p:cNvSpPr txBox="1">
            <a:spLocks noChangeArrowheads="1"/>
          </p:cNvSpPr>
          <p:nvPr/>
        </p:nvSpPr>
        <p:spPr bwMode="auto">
          <a:xfrm>
            <a:off x="4343766" y="2425700"/>
            <a:ext cx="80413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b="1" i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</a:rPr>
              <a:t>x </a:t>
            </a:r>
            <a:r>
              <a:rPr lang="en-US" sz="1600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</a:rPr>
              <a:t>(roll)</a:t>
            </a:r>
          </a:p>
        </p:txBody>
      </p:sp>
      <p:sp>
        <p:nvSpPr>
          <p:cNvPr id="31762" name="Text Box 18"/>
          <p:cNvSpPr txBox="1">
            <a:spLocks noChangeArrowheads="1"/>
          </p:cNvSpPr>
          <p:nvPr/>
        </p:nvSpPr>
        <p:spPr bwMode="auto">
          <a:xfrm>
            <a:off x="3048000" y="3879850"/>
            <a:ext cx="94773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b="1" i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</a:rPr>
              <a:t>y</a:t>
            </a:r>
            <a:r>
              <a:rPr lang="en-US" sz="1600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</a:rPr>
              <a:t> (pitch)</a:t>
            </a:r>
          </a:p>
        </p:txBody>
      </p:sp>
      <p:sp>
        <p:nvSpPr>
          <p:cNvPr id="31765" name="Line 21"/>
          <p:cNvSpPr>
            <a:spLocks noChangeShapeType="1"/>
          </p:cNvSpPr>
          <p:nvPr/>
        </p:nvSpPr>
        <p:spPr bwMode="auto">
          <a:xfrm flipV="1">
            <a:off x="2435225" y="2941638"/>
            <a:ext cx="2374900" cy="128587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 type="triangle" w="lg" len="lg"/>
          </a:ln>
          <a:effectLst/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31767" name="Line 23"/>
          <p:cNvSpPr>
            <a:spLocks noChangeShapeType="1"/>
          </p:cNvSpPr>
          <p:nvPr/>
        </p:nvSpPr>
        <p:spPr bwMode="auto">
          <a:xfrm>
            <a:off x="2433638" y="3060700"/>
            <a:ext cx="0" cy="1652588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 type="triangle" w="lg" len="lg"/>
          </a:ln>
          <a:effectLst/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31768" name="Text Box 24"/>
          <p:cNvSpPr txBox="1">
            <a:spLocks noChangeArrowheads="1"/>
          </p:cNvSpPr>
          <p:nvPr/>
        </p:nvSpPr>
        <p:spPr bwMode="auto">
          <a:xfrm>
            <a:off x="1970088" y="4584700"/>
            <a:ext cx="86518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b="1" i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</a:rPr>
              <a:t>z </a:t>
            </a:r>
            <a:r>
              <a:rPr lang="en-US" sz="1600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</a:rPr>
              <a:t>(yaw)</a:t>
            </a:r>
          </a:p>
        </p:txBody>
      </p:sp>
      <p:grpSp>
        <p:nvGrpSpPr>
          <p:cNvPr id="2" name="Group 32"/>
          <p:cNvGrpSpPr>
            <a:grpSpLocks/>
          </p:cNvGrpSpPr>
          <p:nvPr/>
        </p:nvGrpSpPr>
        <p:grpSpPr bwMode="auto">
          <a:xfrm>
            <a:off x="2306638" y="2938463"/>
            <a:ext cx="255587" cy="255587"/>
            <a:chOff x="1089" y="2075"/>
            <a:chExt cx="161" cy="161"/>
          </a:xfrm>
        </p:grpSpPr>
        <p:sp>
          <p:nvSpPr>
            <p:cNvPr id="31770" name="AutoShape 26"/>
            <p:cNvSpPr>
              <a:spLocks noChangeAspect="1" noChangeArrowheads="1"/>
            </p:cNvSpPr>
            <p:nvPr/>
          </p:nvSpPr>
          <p:spPr bwMode="auto">
            <a:xfrm rot="2721352" flipV="1">
              <a:off x="1089" y="2075"/>
              <a:ext cx="161" cy="161"/>
            </a:xfrm>
            <a:prstGeom prst="flowChartSummingJunction">
              <a:avLst/>
            </a:prstGeom>
            <a:solidFill>
              <a:schemeClr val="bg1"/>
            </a:solidFill>
            <a:ln w="9525">
              <a:solidFill>
                <a:srgbClr val="0000FF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31771" name="AutoShape 27"/>
            <p:cNvSpPr>
              <a:spLocks noChangeAspect="1" noChangeArrowheads="1"/>
            </p:cNvSpPr>
            <p:nvPr/>
          </p:nvSpPr>
          <p:spPr bwMode="auto">
            <a:xfrm rot="2721352" flipV="1">
              <a:off x="1089" y="2075"/>
              <a:ext cx="161" cy="161"/>
            </a:xfrm>
            <a:custGeom>
              <a:avLst/>
              <a:gdLst>
                <a:gd name="G0" fmla="+- 340 0 0"/>
                <a:gd name="G1" fmla="+- -8847361 0 0"/>
                <a:gd name="G2" fmla="+- 0 0 -8847361"/>
                <a:gd name="T0" fmla="*/ 0 256 1"/>
                <a:gd name="T1" fmla="*/ 180 256 1"/>
                <a:gd name="G3" fmla="+- -8847361 T0 T1"/>
                <a:gd name="T2" fmla="*/ 0 256 1"/>
                <a:gd name="T3" fmla="*/ 90 256 1"/>
                <a:gd name="G4" fmla="+- -8847361 T2 T3"/>
                <a:gd name="G5" fmla="*/ G4 2 1"/>
                <a:gd name="T4" fmla="*/ 90 256 1"/>
                <a:gd name="T5" fmla="*/ 0 256 1"/>
                <a:gd name="G6" fmla="+- -8847361 T4 T5"/>
                <a:gd name="G7" fmla="*/ G6 2 1"/>
                <a:gd name="G8" fmla="abs -8847361"/>
                <a:gd name="T6" fmla="*/ 0 256 1"/>
                <a:gd name="T7" fmla="*/ 90 256 1"/>
                <a:gd name="G9" fmla="+- G8 T6 T7"/>
                <a:gd name="G10" fmla="?: G9 G7 G5"/>
                <a:gd name="T8" fmla="*/ 0 256 1"/>
                <a:gd name="T9" fmla="*/ 360 256 1"/>
                <a:gd name="G11" fmla="+- G10 T8 T9"/>
                <a:gd name="G12" fmla="?: G10 G11 G10"/>
                <a:gd name="T10" fmla="*/ 0 256 1"/>
                <a:gd name="T11" fmla="*/ 360 256 1"/>
                <a:gd name="G13" fmla="+- G12 T10 T11"/>
                <a:gd name="G14" fmla="?: G12 G13 G12"/>
                <a:gd name="G15" fmla="+- 0 0 G14"/>
                <a:gd name="G16" fmla="+- 10800 0 0"/>
                <a:gd name="G17" fmla="+- 10800 0 340"/>
                <a:gd name="G18" fmla="*/ 340 1 2"/>
                <a:gd name="G19" fmla="+- G18 5400 0"/>
                <a:gd name="G20" fmla="cos G19 -8847361"/>
                <a:gd name="G21" fmla="sin G19 -8847361"/>
                <a:gd name="G22" fmla="+- G20 10800 0"/>
                <a:gd name="G23" fmla="+- G21 10800 0"/>
                <a:gd name="G24" fmla="+- 10800 0 G20"/>
                <a:gd name="G25" fmla="+- 340 10800 0"/>
                <a:gd name="G26" fmla="?: G9 G17 G25"/>
                <a:gd name="G27" fmla="?: G9 0 21600"/>
                <a:gd name="G28" fmla="cos 10800 -8847361"/>
                <a:gd name="G29" fmla="sin 10800 -8847361"/>
                <a:gd name="G30" fmla="sin 340 -8847361"/>
                <a:gd name="G31" fmla="+- G28 10800 0"/>
                <a:gd name="G32" fmla="+- G29 10800 0"/>
                <a:gd name="G33" fmla="+- G30 10800 0"/>
                <a:gd name="G34" fmla="?: G4 0 G31"/>
                <a:gd name="G35" fmla="?: -8847361 G34 0"/>
                <a:gd name="G36" fmla="?: G6 G35 G31"/>
                <a:gd name="G37" fmla="+- 21600 0 G36"/>
                <a:gd name="G38" fmla="?: G4 0 G33"/>
                <a:gd name="G39" fmla="?: -8847361 G38 G32"/>
                <a:gd name="G40" fmla="?: G6 G39 0"/>
                <a:gd name="G41" fmla="?: G4 G32 21600"/>
                <a:gd name="G42" fmla="?: G6 G41 G33"/>
                <a:gd name="T12" fmla="*/ 10800 w 21600"/>
                <a:gd name="T13" fmla="*/ 0 h 21600"/>
                <a:gd name="T14" fmla="*/ 6861 w 21600"/>
                <a:gd name="T15" fmla="*/ 6861 h 21600"/>
                <a:gd name="T16" fmla="*/ 10800 w 21600"/>
                <a:gd name="T17" fmla="*/ 10460 h 21600"/>
                <a:gd name="T18" fmla="*/ 14739 w 21600"/>
                <a:gd name="T19" fmla="*/ 6861 h 21600"/>
                <a:gd name="T20" fmla="*/ G36 w 21600"/>
                <a:gd name="T21" fmla="*/ G40 h 21600"/>
                <a:gd name="T22" fmla="*/ G37 w 21600"/>
                <a:gd name="T23" fmla="*/ G42 h 21600"/>
              </a:gdLst>
              <a:ahLst/>
              <a:cxnLst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T20" t="T21" r="T22" b="T23"/>
              <a:pathLst>
                <a:path w="21600" h="21600">
                  <a:moveTo>
                    <a:pt x="10559" y="10559"/>
                  </a:moveTo>
                  <a:cubicBezTo>
                    <a:pt x="10623" y="10495"/>
                    <a:pt x="10709" y="10459"/>
                    <a:pt x="10800" y="10460"/>
                  </a:cubicBezTo>
                  <a:cubicBezTo>
                    <a:pt x="10890" y="10460"/>
                    <a:pt x="10976" y="10495"/>
                    <a:pt x="11040" y="10559"/>
                  </a:cubicBezTo>
                  <a:lnTo>
                    <a:pt x="18436" y="3163"/>
                  </a:lnTo>
                  <a:cubicBezTo>
                    <a:pt x="16411" y="1137"/>
                    <a:pt x="13664" y="-1"/>
                    <a:pt x="10799" y="0"/>
                  </a:cubicBezTo>
                  <a:cubicBezTo>
                    <a:pt x="7935" y="0"/>
                    <a:pt x="5188" y="1137"/>
                    <a:pt x="3163" y="3163"/>
                  </a:cubicBezTo>
                  <a:close/>
                </a:path>
              </a:pathLst>
            </a:custGeom>
            <a:solidFill>
              <a:srgbClr val="0000FF"/>
            </a:solidFill>
            <a:ln w="9525">
              <a:solidFill>
                <a:srgbClr val="0000FF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31775" name="AutoShape 31"/>
            <p:cNvSpPr>
              <a:spLocks noChangeAspect="1" noChangeArrowheads="1"/>
            </p:cNvSpPr>
            <p:nvPr/>
          </p:nvSpPr>
          <p:spPr bwMode="auto">
            <a:xfrm rot="2721352" flipH="1">
              <a:off x="1089" y="2075"/>
              <a:ext cx="161" cy="161"/>
            </a:xfrm>
            <a:custGeom>
              <a:avLst/>
              <a:gdLst>
                <a:gd name="G0" fmla="+- 340 0 0"/>
                <a:gd name="G1" fmla="+- -8847361 0 0"/>
                <a:gd name="G2" fmla="+- 0 0 -8847361"/>
                <a:gd name="T0" fmla="*/ 0 256 1"/>
                <a:gd name="T1" fmla="*/ 180 256 1"/>
                <a:gd name="G3" fmla="+- -8847361 T0 T1"/>
                <a:gd name="T2" fmla="*/ 0 256 1"/>
                <a:gd name="T3" fmla="*/ 90 256 1"/>
                <a:gd name="G4" fmla="+- -8847361 T2 T3"/>
                <a:gd name="G5" fmla="*/ G4 2 1"/>
                <a:gd name="T4" fmla="*/ 90 256 1"/>
                <a:gd name="T5" fmla="*/ 0 256 1"/>
                <a:gd name="G6" fmla="+- -8847361 T4 T5"/>
                <a:gd name="G7" fmla="*/ G6 2 1"/>
                <a:gd name="G8" fmla="abs -8847361"/>
                <a:gd name="T6" fmla="*/ 0 256 1"/>
                <a:gd name="T7" fmla="*/ 90 256 1"/>
                <a:gd name="G9" fmla="+- G8 T6 T7"/>
                <a:gd name="G10" fmla="?: G9 G7 G5"/>
                <a:gd name="T8" fmla="*/ 0 256 1"/>
                <a:gd name="T9" fmla="*/ 360 256 1"/>
                <a:gd name="G11" fmla="+- G10 T8 T9"/>
                <a:gd name="G12" fmla="?: G10 G11 G10"/>
                <a:gd name="T10" fmla="*/ 0 256 1"/>
                <a:gd name="T11" fmla="*/ 360 256 1"/>
                <a:gd name="G13" fmla="+- G12 T10 T11"/>
                <a:gd name="G14" fmla="?: G12 G13 G12"/>
                <a:gd name="G15" fmla="+- 0 0 G14"/>
                <a:gd name="G16" fmla="+- 10800 0 0"/>
                <a:gd name="G17" fmla="+- 10800 0 340"/>
                <a:gd name="G18" fmla="*/ 340 1 2"/>
                <a:gd name="G19" fmla="+- G18 5400 0"/>
                <a:gd name="G20" fmla="cos G19 -8847361"/>
                <a:gd name="G21" fmla="sin G19 -8847361"/>
                <a:gd name="G22" fmla="+- G20 10800 0"/>
                <a:gd name="G23" fmla="+- G21 10800 0"/>
                <a:gd name="G24" fmla="+- 10800 0 G20"/>
                <a:gd name="G25" fmla="+- 340 10800 0"/>
                <a:gd name="G26" fmla="?: G9 G17 G25"/>
                <a:gd name="G27" fmla="?: G9 0 21600"/>
                <a:gd name="G28" fmla="cos 10800 -8847361"/>
                <a:gd name="G29" fmla="sin 10800 -8847361"/>
                <a:gd name="G30" fmla="sin 340 -8847361"/>
                <a:gd name="G31" fmla="+- G28 10800 0"/>
                <a:gd name="G32" fmla="+- G29 10800 0"/>
                <a:gd name="G33" fmla="+- G30 10800 0"/>
                <a:gd name="G34" fmla="?: G4 0 G31"/>
                <a:gd name="G35" fmla="?: -8847361 G34 0"/>
                <a:gd name="G36" fmla="?: G6 G35 G31"/>
                <a:gd name="G37" fmla="+- 21600 0 G36"/>
                <a:gd name="G38" fmla="?: G4 0 G33"/>
                <a:gd name="G39" fmla="?: -8847361 G38 G32"/>
                <a:gd name="G40" fmla="?: G6 G39 0"/>
                <a:gd name="G41" fmla="?: G4 G32 21600"/>
                <a:gd name="G42" fmla="?: G6 G41 G33"/>
                <a:gd name="T12" fmla="*/ 10800 w 21600"/>
                <a:gd name="T13" fmla="*/ 0 h 21600"/>
                <a:gd name="T14" fmla="*/ 6861 w 21600"/>
                <a:gd name="T15" fmla="*/ 6861 h 21600"/>
                <a:gd name="T16" fmla="*/ 10800 w 21600"/>
                <a:gd name="T17" fmla="*/ 10460 h 21600"/>
                <a:gd name="T18" fmla="*/ 14739 w 21600"/>
                <a:gd name="T19" fmla="*/ 6861 h 21600"/>
                <a:gd name="T20" fmla="*/ G36 w 21600"/>
                <a:gd name="T21" fmla="*/ G40 h 21600"/>
                <a:gd name="T22" fmla="*/ G37 w 21600"/>
                <a:gd name="T23" fmla="*/ G42 h 21600"/>
              </a:gdLst>
              <a:ahLst/>
              <a:cxnLst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T20" t="T21" r="T22" b="T23"/>
              <a:pathLst>
                <a:path w="21600" h="21600">
                  <a:moveTo>
                    <a:pt x="10559" y="10559"/>
                  </a:moveTo>
                  <a:cubicBezTo>
                    <a:pt x="10623" y="10495"/>
                    <a:pt x="10709" y="10459"/>
                    <a:pt x="10800" y="10460"/>
                  </a:cubicBezTo>
                  <a:cubicBezTo>
                    <a:pt x="10890" y="10460"/>
                    <a:pt x="10976" y="10495"/>
                    <a:pt x="11040" y="10559"/>
                  </a:cubicBezTo>
                  <a:lnTo>
                    <a:pt x="18436" y="3163"/>
                  </a:lnTo>
                  <a:cubicBezTo>
                    <a:pt x="16411" y="1137"/>
                    <a:pt x="13664" y="-1"/>
                    <a:pt x="10799" y="0"/>
                  </a:cubicBezTo>
                  <a:cubicBezTo>
                    <a:pt x="7935" y="0"/>
                    <a:pt x="5188" y="1137"/>
                    <a:pt x="3163" y="3163"/>
                  </a:cubicBezTo>
                  <a:close/>
                </a:path>
              </a:pathLst>
            </a:custGeom>
            <a:solidFill>
              <a:srgbClr val="0000FF"/>
            </a:solidFill>
            <a:ln w="9525">
              <a:solidFill>
                <a:srgbClr val="0000FF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latin typeface="+mn-lt"/>
              </a:endParaRPr>
            </a:p>
          </p:txBody>
        </p:sp>
      </p:grpSp>
      <p:sp>
        <p:nvSpPr>
          <p:cNvPr id="31782" name="Text Box 38"/>
          <p:cNvSpPr txBox="1">
            <a:spLocks noChangeArrowheads="1"/>
          </p:cNvSpPr>
          <p:nvPr/>
        </p:nvSpPr>
        <p:spPr bwMode="auto">
          <a:xfrm>
            <a:off x="7636241" y="3535363"/>
            <a:ext cx="80413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b="1" i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</a:rPr>
              <a:t>x </a:t>
            </a:r>
            <a:r>
              <a:rPr lang="en-US" sz="1600" b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</a:rPr>
              <a:t>(roll)</a:t>
            </a:r>
          </a:p>
        </p:txBody>
      </p:sp>
      <p:sp>
        <p:nvSpPr>
          <p:cNvPr id="31783" name="Text Box 39"/>
          <p:cNvSpPr txBox="1">
            <a:spLocks noChangeArrowheads="1"/>
          </p:cNvSpPr>
          <p:nvPr/>
        </p:nvSpPr>
        <p:spPr bwMode="auto">
          <a:xfrm>
            <a:off x="6561138" y="5073650"/>
            <a:ext cx="93186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b="1" i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</a:rPr>
              <a:t>z</a:t>
            </a:r>
            <a:r>
              <a:rPr lang="en-US" sz="1600" b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</a:rPr>
              <a:t> (pitch)</a:t>
            </a:r>
          </a:p>
        </p:txBody>
      </p:sp>
      <p:sp>
        <p:nvSpPr>
          <p:cNvPr id="31784" name="Line 40"/>
          <p:cNvSpPr>
            <a:spLocks noChangeShapeType="1"/>
          </p:cNvSpPr>
          <p:nvPr/>
        </p:nvSpPr>
        <p:spPr bwMode="auto">
          <a:xfrm flipV="1">
            <a:off x="5940425" y="4075113"/>
            <a:ext cx="2244725" cy="188912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lg" len="lg"/>
          </a:ln>
          <a:effectLst/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31786" name="Line 42"/>
          <p:cNvSpPr>
            <a:spLocks noChangeShapeType="1"/>
          </p:cNvSpPr>
          <p:nvPr/>
        </p:nvSpPr>
        <p:spPr bwMode="auto">
          <a:xfrm flipV="1">
            <a:off x="5938838" y="2606675"/>
            <a:ext cx="0" cy="1652588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lg" len="lg"/>
          </a:ln>
          <a:effectLst/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31787" name="Text Box 43"/>
          <p:cNvSpPr txBox="1">
            <a:spLocks noChangeArrowheads="1"/>
          </p:cNvSpPr>
          <p:nvPr/>
        </p:nvSpPr>
        <p:spPr bwMode="auto">
          <a:xfrm>
            <a:off x="5998229" y="2522164"/>
            <a:ext cx="88106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</a:rPr>
              <a:t>y </a:t>
            </a:r>
            <a:r>
              <a:rPr lang="en-US" sz="16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</a:rPr>
              <a:t>(yaw)</a:t>
            </a:r>
          </a:p>
        </p:txBody>
      </p:sp>
      <p:grpSp>
        <p:nvGrpSpPr>
          <p:cNvPr id="3" name="Group 37"/>
          <p:cNvGrpSpPr>
            <a:grpSpLocks/>
          </p:cNvGrpSpPr>
          <p:nvPr/>
        </p:nvGrpSpPr>
        <p:grpSpPr bwMode="auto">
          <a:xfrm>
            <a:off x="5800725" y="4129088"/>
            <a:ext cx="255588" cy="255587"/>
            <a:chOff x="3654" y="2601"/>
            <a:chExt cx="161" cy="161"/>
          </a:xfrm>
        </p:grpSpPr>
        <p:sp>
          <p:nvSpPr>
            <p:cNvPr id="31778" name="AutoShape 34"/>
            <p:cNvSpPr>
              <a:spLocks noChangeAspect="1" noChangeArrowheads="1"/>
            </p:cNvSpPr>
            <p:nvPr/>
          </p:nvSpPr>
          <p:spPr bwMode="auto">
            <a:xfrm rot="2721352" flipV="1">
              <a:off x="3654" y="2601"/>
              <a:ext cx="161" cy="161"/>
            </a:xfrm>
            <a:prstGeom prst="flowChartSummingJunction">
              <a:avLst/>
            </a:prstGeom>
            <a:solidFill>
              <a:schemeClr val="bg1"/>
            </a:solidFill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31779" name="AutoShape 35"/>
            <p:cNvSpPr>
              <a:spLocks noChangeAspect="1" noChangeArrowheads="1"/>
            </p:cNvSpPr>
            <p:nvPr/>
          </p:nvSpPr>
          <p:spPr bwMode="auto">
            <a:xfrm rot="2721352" flipV="1">
              <a:off x="3654" y="2601"/>
              <a:ext cx="161" cy="161"/>
            </a:xfrm>
            <a:custGeom>
              <a:avLst/>
              <a:gdLst>
                <a:gd name="G0" fmla="+- 340 0 0"/>
                <a:gd name="G1" fmla="+- -8847361 0 0"/>
                <a:gd name="G2" fmla="+- 0 0 -8847361"/>
                <a:gd name="T0" fmla="*/ 0 256 1"/>
                <a:gd name="T1" fmla="*/ 180 256 1"/>
                <a:gd name="G3" fmla="+- -8847361 T0 T1"/>
                <a:gd name="T2" fmla="*/ 0 256 1"/>
                <a:gd name="T3" fmla="*/ 90 256 1"/>
                <a:gd name="G4" fmla="+- -8847361 T2 T3"/>
                <a:gd name="G5" fmla="*/ G4 2 1"/>
                <a:gd name="T4" fmla="*/ 90 256 1"/>
                <a:gd name="T5" fmla="*/ 0 256 1"/>
                <a:gd name="G6" fmla="+- -8847361 T4 T5"/>
                <a:gd name="G7" fmla="*/ G6 2 1"/>
                <a:gd name="G8" fmla="abs -8847361"/>
                <a:gd name="T6" fmla="*/ 0 256 1"/>
                <a:gd name="T7" fmla="*/ 90 256 1"/>
                <a:gd name="G9" fmla="+- G8 T6 T7"/>
                <a:gd name="G10" fmla="?: G9 G7 G5"/>
                <a:gd name="T8" fmla="*/ 0 256 1"/>
                <a:gd name="T9" fmla="*/ 360 256 1"/>
                <a:gd name="G11" fmla="+- G10 T8 T9"/>
                <a:gd name="G12" fmla="?: G10 G11 G10"/>
                <a:gd name="T10" fmla="*/ 0 256 1"/>
                <a:gd name="T11" fmla="*/ 360 256 1"/>
                <a:gd name="G13" fmla="+- G12 T10 T11"/>
                <a:gd name="G14" fmla="?: G12 G13 G12"/>
                <a:gd name="G15" fmla="+- 0 0 G14"/>
                <a:gd name="G16" fmla="+- 10800 0 0"/>
                <a:gd name="G17" fmla="+- 10800 0 340"/>
                <a:gd name="G18" fmla="*/ 340 1 2"/>
                <a:gd name="G19" fmla="+- G18 5400 0"/>
                <a:gd name="G20" fmla="cos G19 -8847361"/>
                <a:gd name="G21" fmla="sin G19 -8847361"/>
                <a:gd name="G22" fmla="+- G20 10800 0"/>
                <a:gd name="G23" fmla="+- G21 10800 0"/>
                <a:gd name="G24" fmla="+- 10800 0 G20"/>
                <a:gd name="G25" fmla="+- 340 10800 0"/>
                <a:gd name="G26" fmla="?: G9 G17 G25"/>
                <a:gd name="G27" fmla="?: G9 0 21600"/>
                <a:gd name="G28" fmla="cos 10800 -8847361"/>
                <a:gd name="G29" fmla="sin 10800 -8847361"/>
                <a:gd name="G30" fmla="sin 340 -8847361"/>
                <a:gd name="G31" fmla="+- G28 10800 0"/>
                <a:gd name="G32" fmla="+- G29 10800 0"/>
                <a:gd name="G33" fmla="+- G30 10800 0"/>
                <a:gd name="G34" fmla="?: G4 0 G31"/>
                <a:gd name="G35" fmla="?: -8847361 G34 0"/>
                <a:gd name="G36" fmla="?: G6 G35 G31"/>
                <a:gd name="G37" fmla="+- 21600 0 G36"/>
                <a:gd name="G38" fmla="?: G4 0 G33"/>
                <a:gd name="G39" fmla="?: -8847361 G38 G32"/>
                <a:gd name="G40" fmla="?: G6 G39 0"/>
                <a:gd name="G41" fmla="?: G4 G32 21600"/>
                <a:gd name="G42" fmla="?: G6 G41 G33"/>
                <a:gd name="T12" fmla="*/ 10800 w 21600"/>
                <a:gd name="T13" fmla="*/ 0 h 21600"/>
                <a:gd name="T14" fmla="*/ 6861 w 21600"/>
                <a:gd name="T15" fmla="*/ 6861 h 21600"/>
                <a:gd name="T16" fmla="*/ 10800 w 21600"/>
                <a:gd name="T17" fmla="*/ 10460 h 21600"/>
                <a:gd name="T18" fmla="*/ 14739 w 21600"/>
                <a:gd name="T19" fmla="*/ 6861 h 21600"/>
                <a:gd name="T20" fmla="*/ G36 w 21600"/>
                <a:gd name="T21" fmla="*/ G40 h 21600"/>
                <a:gd name="T22" fmla="*/ G37 w 21600"/>
                <a:gd name="T23" fmla="*/ G42 h 21600"/>
              </a:gdLst>
              <a:ahLst/>
              <a:cxnLst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T20" t="T21" r="T22" b="T23"/>
              <a:pathLst>
                <a:path w="21600" h="21600">
                  <a:moveTo>
                    <a:pt x="10559" y="10559"/>
                  </a:moveTo>
                  <a:cubicBezTo>
                    <a:pt x="10623" y="10495"/>
                    <a:pt x="10709" y="10459"/>
                    <a:pt x="10800" y="10460"/>
                  </a:cubicBezTo>
                  <a:cubicBezTo>
                    <a:pt x="10890" y="10460"/>
                    <a:pt x="10976" y="10495"/>
                    <a:pt x="11040" y="10559"/>
                  </a:cubicBezTo>
                  <a:lnTo>
                    <a:pt x="18436" y="3163"/>
                  </a:lnTo>
                  <a:cubicBezTo>
                    <a:pt x="16411" y="1137"/>
                    <a:pt x="13664" y="-1"/>
                    <a:pt x="10799" y="0"/>
                  </a:cubicBezTo>
                  <a:cubicBezTo>
                    <a:pt x="7935" y="0"/>
                    <a:pt x="5188" y="1137"/>
                    <a:pt x="3163" y="3163"/>
                  </a:cubicBezTo>
                  <a:close/>
                </a:path>
              </a:pathLst>
            </a:custGeom>
            <a:solidFill>
              <a:srgbClr val="FF00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31780" name="AutoShape 36"/>
            <p:cNvSpPr>
              <a:spLocks noChangeAspect="1" noChangeArrowheads="1"/>
            </p:cNvSpPr>
            <p:nvPr/>
          </p:nvSpPr>
          <p:spPr bwMode="auto">
            <a:xfrm rot="2721352" flipH="1">
              <a:off x="3654" y="2601"/>
              <a:ext cx="161" cy="161"/>
            </a:xfrm>
            <a:custGeom>
              <a:avLst/>
              <a:gdLst>
                <a:gd name="G0" fmla="+- 340 0 0"/>
                <a:gd name="G1" fmla="+- -8847361 0 0"/>
                <a:gd name="G2" fmla="+- 0 0 -8847361"/>
                <a:gd name="T0" fmla="*/ 0 256 1"/>
                <a:gd name="T1" fmla="*/ 180 256 1"/>
                <a:gd name="G3" fmla="+- -8847361 T0 T1"/>
                <a:gd name="T2" fmla="*/ 0 256 1"/>
                <a:gd name="T3" fmla="*/ 90 256 1"/>
                <a:gd name="G4" fmla="+- -8847361 T2 T3"/>
                <a:gd name="G5" fmla="*/ G4 2 1"/>
                <a:gd name="T4" fmla="*/ 90 256 1"/>
                <a:gd name="T5" fmla="*/ 0 256 1"/>
                <a:gd name="G6" fmla="+- -8847361 T4 T5"/>
                <a:gd name="G7" fmla="*/ G6 2 1"/>
                <a:gd name="G8" fmla="abs -8847361"/>
                <a:gd name="T6" fmla="*/ 0 256 1"/>
                <a:gd name="T7" fmla="*/ 90 256 1"/>
                <a:gd name="G9" fmla="+- G8 T6 T7"/>
                <a:gd name="G10" fmla="?: G9 G7 G5"/>
                <a:gd name="T8" fmla="*/ 0 256 1"/>
                <a:gd name="T9" fmla="*/ 360 256 1"/>
                <a:gd name="G11" fmla="+- G10 T8 T9"/>
                <a:gd name="G12" fmla="?: G10 G11 G10"/>
                <a:gd name="T10" fmla="*/ 0 256 1"/>
                <a:gd name="T11" fmla="*/ 360 256 1"/>
                <a:gd name="G13" fmla="+- G12 T10 T11"/>
                <a:gd name="G14" fmla="?: G12 G13 G12"/>
                <a:gd name="G15" fmla="+- 0 0 G14"/>
                <a:gd name="G16" fmla="+- 10800 0 0"/>
                <a:gd name="G17" fmla="+- 10800 0 340"/>
                <a:gd name="G18" fmla="*/ 340 1 2"/>
                <a:gd name="G19" fmla="+- G18 5400 0"/>
                <a:gd name="G20" fmla="cos G19 -8847361"/>
                <a:gd name="G21" fmla="sin G19 -8847361"/>
                <a:gd name="G22" fmla="+- G20 10800 0"/>
                <a:gd name="G23" fmla="+- G21 10800 0"/>
                <a:gd name="G24" fmla="+- 10800 0 G20"/>
                <a:gd name="G25" fmla="+- 340 10800 0"/>
                <a:gd name="G26" fmla="?: G9 G17 G25"/>
                <a:gd name="G27" fmla="?: G9 0 21600"/>
                <a:gd name="G28" fmla="cos 10800 -8847361"/>
                <a:gd name="G29" fmla="sin 10800 -8847361"/>
                <a:gd name="G30" fmla="sin 340 -8847361"/>
                <a:gd name="G31" fmla="+- G28 10800 0"/>
                <a:gd name="G32" fmla="+- G29 10800 0"/>
                <a:gd name="G33" fmla="+- G30 10800 0"/>
                <a:gd name="G34" fmla="?: G4 0 G31"/>
                <a:gd name="G35" fmla="?: -8847361 G34 0"/>
                <a:gd name="G36" fmla="?: G6 G35 G31"/>
                <a:gd name="G37" fmla="+- 21600 0 G36"/>
                <a:gd name="G38" fmla="?: G4 0 G33"/>
                <a:gd name="G39" fmla="?: -8847361 G38 G32"/>
                <a:gd name="G40" fmla="?: G6 G39 0"/>
                <a:gd name="G41" fmla="?: G4 G32 21600"/>
                <a:gd name="G42" fmla="?: G6 G41 G33"/>
                <a:gd name="T12" fmla="*/ 10800 w 21600"/>
                <a:gd name="T13" fmla="*/ 0 h 21600"/>
                <a:gd name="T14" fmla="*/ 6861 w 21600"/>
                <a:gd name="T15" fmla="*/ 6861 h 21600"/>
                <a:gd name="T16" fmla="*/ 10800 w 21600"/>
                <a:gd name="T17" fmla="*/ 10460 h 21600"/>
                <a:gd name="T18" fmla="*/ 14739 w 21600"/>
                <a:gd name="T19" fmla="*/ 6861 h 21600"/>
                <a:gd name="T20" fmla="*/ G36 w 21600"/>
                <a:gd name="T21" fmla="*/ G40 h 21600"/>
                <a:gd name="T22" fmla="*/ G37 w 21600"/>
                <a:gd name="T23" fmla="*/ G42 h 21600"/>
              </a:gdLst>
              <a:ahLst/>
              <a:cxnLst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T20" t="T21" r="T22" b="T23"/>
              <a:pathLst>
                <a:path w="21600" h="21600">
                  <a:moveTo>
                    <a:pt x="10559" y="10559"/>
                  </a:moveTo>
                  <a:cubicBezTo>
                    <a:pt x="10623" y="10495"/>
                    <a:pt x="10709" y="10459"/>
                    <a:pt x="10800" y="10460"/>
                  </a:cubicBezTo>
                  <a:cubicBezTo>
                    <a:pt x="10890" y="10460"/>
                    <a:pt x="10976" y="10495"/>
                    <a:pt x="11040" y="10559"/>
                  </a:cubicBezTo>
                  <a:lnTo>
                    <a:pt x="18436" y="3163"/>
                  </a:lnTo>
                  <a:cubicBezTo>
                    <a:pt x="16411" y="1137"/>
                    <a:pt x="13664" y="-1"/>
                    <a:pt x="10799" y="0"/>
                  </a:cubicBezTo>
                  <a:cubicBezTo>
                    <a:pt x="7935" y="0"/>
                    <a:pt x="5188" y="1137"/>
                    <a:pt x="3163" y="3163"/>
                  </a:cubicBezTo>
                  <a:close/>
                </a:path>
              </a:pathLst>
            </a:custGeom>
            <a:solidFill>
              <a:srgbClr val="FF00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latin typeface="+mn-lt"/>
              </a:endParaRPr>
            </a:p>
          </p:txBody>
        </p:sp>
      </p:grpSp>
      <p:sp>
        <p:nvSpPr>
          <p:cNvPr id="31766" name="Line 22"/>
          <p:cNvSpPr>
            <a:spLocks noChangeShapeType="1"/>
          </p:cNvSpPr>
          <p:nvPr/>
        </p:nvSpPr>
        <p:spPr bwMode="auto">
          <a:xfrm>
            <a:off x="2433638" y="3055938"/>
            <a:ext cx="549275" cy="1222375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 type="triangle" w="lg" len="lg"/>
          </a:ln>
          <a:effectLst/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31785" name="Line 41"/>
          <p:cNvSpPr>
            <a:spLocks noChangeShapeType="1"/>
          </p:cNvSpPr>
          <p:nvPr/>
        </p:nvSpPr>
        <p:spPr bwMode="auto">
          <a:xfrm>
            <a:off x="5938838" y="4249738"/>
            <a:ext cx="549275" cy="1222375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lg" len="lg"/>
          </a:ln>
          <a:effectLst/>
        </p:spPr>
        <p:txBody>
          <a:bodyPr/>
          <a:lstStyle/>
          <a:p>
            <a:endParaRPr lang="en-US">
              <a:latin typeface="+mn-lt"/>
            </a:endParaRPr>
          </a:p>
        </p:txBody>
      </p:sp>
      <p:pic>
        <p:nvPicPr>
          <p:cNvPr id="27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05050" y="742296"/>
            <a:ext cx="2350527" cy="16792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" name="Picture 3"/>
          <p:cNvPicPr>
            <a:picLocks noChangeAspect="1" noChangeArrowheads="1"/>
          </p:cNvPicPr>
          <p:nvPr/>
        </p:nvPicPr>
        <p:blipFill>
          <a:blip r:embed="rId4" cstate="print">
            <a:lum bright="15000" contrast="-13000"/>
          </a:blip>
          <a:srcRect/>
          <a:stretch>
            <a:fillRect/>
          </a:stretch>
        </p:blipFill>
        <p:spPr bwMode="auto">
          <a:xfrm>
            <a:off x="4942846" y="744629"/>
            <a:ext cx="3395825" cy="1702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1F7BB-5193-464A-8521-6C44A5DD018B}" type="datetime1">
              <a:rPr lang="en-US" smtClean="0"/>
              <a:pPr/>
              <a:t>7/19/2011</a:t>
            </a:fld>
            <a:endParaRPr lang="en-US"/>
          </a:p>
        </p:txBody>
      </p:sp>
      <p:sp>
        <p:nvSpPr>
          <p:cNvPr id="3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ME3801</a:t>
            </a:r>
            <a:endParaRPr lang="en-US" dirty="0"/>
          </a:p>
        </p:txBody>
      </p:sp>
      <p:sp>
        <p:nvSpPr>
          <p:cNvPr id="3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6787-0946-4832-83FA-A0B64D2EF0C6}" type="slidenum">
              <a:rPr lang="en-US"/>
              <a:pPr/>
              <a:t>9</a:t>
            </a:fld>
            <a:endParaRPr lang="en-US"/>
          </a:p>
        </p:txBody>
      </p:sp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52388"/>
            <a:ext cx="9140825" cy="9144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600" b="1" dirty="0">
                <a:solidFill>
                  <a:srgbClr val="0033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Major and Auxiliary Transformations</a:t>
            </a:r>
          </a:p>
        </p:txBody>
      </p:sp>
      <p:sp>
        <p:nvSpPr>
          <p:cNvPr id="35845" name="Rectangle 5"/>
          <p:cNvSpPr>
            <a:spLocks noChangeArrowheads="1"/>
          </p:cNvSpPr>
          <p:nvPr/>
        </p:nvSpPr>
        <p:spPr bwMode="auto">
          <a:xfrm>
            <a:off x="1028700" y="2546350"/>
            <a:ext cx="1676400" cy="533400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accent1"/>
              </a:gs>
            </a:gsLst>
            <a:path path="shape">
              <a:fillToRect l="50000" t="50000" r="50000" b="50000"/>
            </a:path>
          </a:gra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chemeClr val="accent1"/>
            </a:extrusionClr>
          </a:sp3d>
        </p:spPr>
        <p:txBody>
          <a:bodyPr wrap="none" anchor="ctr">
            <a:flatTx/>
          </a:bodyPr>
          <a:lstStyle/>
          <a:p>
            <a:pPr algn="ctr"/>
            <a:r>
              <a:rPr lang="en-US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ECI {</a:t>
            </a:r>
            <a:r>
              <a:rPr lang="en-US" i="1" dirty="0" err="1">
                <a:effectLst>
                  <a:outerShdw blurRad="38100" dist="38100" dir="2700000" algn="tl">
                    <a:srgbClr val="000000"/>
                  </a:outerShdw>
                </a:effectLst>
              </a:rPr>
              <a:t>i</a:t>
            </a:r>
            <a:r>
              <a:rPr lang="en-US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}</a:t>
            </a:r>
          </a:p>
        </p:txBody>
      </p:sp>
      <p:sp>
        <p:nvSpPr>
          <p:cNvPr id="35847" name="Rectangle 7"/>
          <p:cNvSpPr>
            <a:spLocks noChangeArrowheads="1"/>
          </p:cNvSpPr>
          <p:nvPr/>
        </p:nvSpPr>
        <p:spPr bwMode="auto">
          <a:xfrm>
            <a:off x="3732213" y="4121150"/>
            <a:ext cx="1676400" cy="533400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accent1"/>
              </a:gs>
            </a:gsLst>
            <a:path path="shape">
              <a:fillToRect l="50000" t="50000" r="50000" b="50000"/>
            </a:path>
          </a:gra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chemeClr val="accent1"/>
            </a:extrusionClr>
          </a:sp3d>
        </p:spPr>
        <p:txBody>
          <a:bodyPr wrap="none" anchor="ctr">
            <a:flatTx/>
          </a:bodyPr>
          <a:lstStyle/>
          <a:p>
            <a:pPr algn="ctr"/>
            <a:r>
              <a:rPr lang="en-US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Body {</a:t>
            </a:r>
            <a:r>
              <a:rPr lang="en-US" i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b</a:t>
            </a:r>
            <a:r>
              <a:rPr lang="en-US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}</a:t>
            </a:r>
          </a:p>
        </p:txBody>
      </p:sp>
      <p:sp>
        <p:nvSpPr>
          <p:cNvPr id="35848" name="Rectangle 8"/>
          <p:cNvSpPr>
            <a:spLocks noChangeArrowheads="1"/>
          </p:cNvSpPr>
          <p:nvPr/>
        </p:nvSpPr>
        <p:spPr bwMode="auto">
          <a:xfrm>
            <a:off x="3732213" y="1295400"/>
            <a:ext cx="1676400" cy="533400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accent1"/>
              </a:gs>
            </a:gsLst>
            <a:path path="shape">
              <a:fillToRect l="50000" t="50000" r="50000" b="50000"/>
            </a:path>
          </a:gra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chemeClr val="accent1"/>
            </a:extrusionClr>
          </a:sp3d>
        </p:spPr>
        <p:txBody>
          <a:bodyPr wrap="none" anchor="ctr">
            <a:flatTx/>
          </a:bodyPr>
          <a:lstStyle/>
          <a:p>
            <a:pPr algn="ctr"/>
            <a:r>
              <a:rPr lang="en-US" dirty="0" err="1">
                <a:effectLst>
                  <a:outerShdw blurRad="38100" dist="38100" dir="2700000" algn="tl">
                    <a:srgbClr val="000000"/>
                  </a:outerShdw>
                </a:effectLst>
              </a:rPr>
              <a:t>Geod</a:t>
            </a:r>
            <a:r>
              <a:rPr lang="en-US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.{</a:t>
            </a:r>
            <a:r>
              <a:rPr lang="en-US" i="1" dirty="0">
                <a:effectLst>
                  <a:outerShdw blurRad="38100" dist="38100" dir="2700000" algn="tl">
                    <a:srgbClr val="000000"/>
                  </a:outerShdw>
                </a:effectLst>
                <a:sym typeface="Symbol Set SWA" pitchFamily="18" charset="2"/>
              </a:rPr>
              <a:t>,</a:t>
            </a:r>
            <a:r>
              <a:rPr lang="en-US" i="1" baseline="-25000" dirty="0" err="1" smtClean="0">
                <a:effectLst>
                  <a:outerShdw blurRad="38100" dist="38100" dir="2700000" algn="tl">
                    <a:srgbClr val="000000"/>
                  </a:outerShdw>
                </a:effectLst>
                <a:sym typeface="Symbol Set SWA" pitchFamily="18" charset="2"/>
              </a:rPr>
              <a:t>n</a:t>
            </a:r>
            <a:r>
              <a:rPr lang="en-US" i="1" dirty="0" err="1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,h</a:t>
            </a:r>
            <a:r>
              <a:rPr lang="en-US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}</a:t>
            </a:r>
            <a:endParaRPr lang="en-US" dirty="0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35849" name="Rectangle 9"/>
          <p:cNvSpPr>
            <a:spLocks noChangeArrowheads="1"/>
          </p:cNvSpPr>
          <p:nvPr/>
        </p:nvSpPr>
        <p:spPr bwMode="auto">
          <a:xfrm>
            <a:off x="6448425" y="2546350"/>
            <a:ext cx="1676400" cy="533400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accent1"/>
              </a:gs>
            </a:gsLst>
            <a:path path="shape">
              <a:fillToRect l="50000" t="50000" r="50000" b="50000"/>
            </a:path>
          </a:gra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chemeClr val="accent1"/>
            </a:extrusionClr>
          </a:sp3d>
        </p:spPr>
        <p:txBody>
          <a:bodyPr wrap="none" anchor="ctr">
            <a:flatTx/>
          </a:bodyPr>
          <a:lstStyle/>
          <a:p>
            <a:pPr algn="ctr"/>
            <a:r>
              <a:rPr lang="en-US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LTP {</a:t>
            </a:r>
            <a:r>
              <a:rPr lang="en-US" i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u</a:t>
            </a:r>
            <a:r>
              <a:rPr lang="en-US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}</a:t>
            </a:r>
          </a:p>
        </p:txBody>
      </p:sp>
      <p:sp>
        <p:nvSpPr>
          <p:cNvPr id="35851" name="Rectangle 11"/>
          <p:cNvSpPr>
            <a:spLocks noChangeArrowheads="1"/>
          </p:cNvSpPr>
          <p:nvPr/>
        </p:nvSpPr>
        <p:spPr bwMode="auto">
          <a:xfrm>
            <a:off x="6448425" y="4121150"/>
            <a:ext cx="1676400" cy="533400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accent1"/>
              </a:gs>
            </a:gsLst>
            <a:path path="shape">
              <a:fillToRect l="50000" t="50000" r="50000" b="50000"/>
            </a:path>
          </a:gra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chemeClr val="accent1"/>
            </a:extrusionClr>
          </a:sp3d>
        </p:spPr>
        <p:txBody>
          <a:bodyPr wrap="none" anchor="ctr">
            <a:flatTx/>
          </a:bodyPr>
          <a:lstStyle/>
          <a:p>
            <a:pPr algn="ctr"/>
            <a:r>
              <a:rPr lang="en-US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Nav. {</a:t>
            </a:r>
            <a:r>
              <a:rPr lang="en-US" i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n</a:t>
            </a:r>
            <a:r>
              <a:rPr lang="en-US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}</a:t>
            </a:r>
          </a:p>
        </p:txBody>
      </p:sp>
      <p:sp>
        <p:nvSpPr>
          <p:cNvPr id="35852" name="Rectangle 12"/>
          <p:cNvSpPr>
            <a:spLocks noChangeArrowheads="1"/>
          </p:cNvSpPr>
          <p:nvPr/>
        </p:nvSpPr>
        <p:spPr bwMode="auto">
          <a:xfrm>
            <a:off x="6448425" y="5500688"/>
            <a:ext cx="1676400" cy="533400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accent1"/>
              </a:gs>
            </a:gsLst>
            <a:path path="shape">
              <a:fillToRect l="50000" t="50000" r="50000" b="50000"/>
            </a:path>
          </a:gra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chemeClr val="accent1"/>
            </a:extrusionClr>
          </a:sp3d>
        </p:spPr>
        <p:txBody>
          <a:bodyPr wrap="none" anchor="ctr">
            <a:flatTx/>
          </a:bodyPr>
          <a:lstStyle/>
          <a:p>
            <a:pPr algn="ctr"/>
            <a:r>
              <a:rPr lang="en-US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W.-Az. {</a:t>
            </a:r>
            <a:r>
              <a:rPr lang="en-US" i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c</a:t>
            </a:r>
            <a:r>
              <a:rPr lang="en-US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}</a:t>
            </a:r>
          </a:p>
        </p:txBody>
      </p:sp>
      <p:sp>
        <p:nvSpPr>
          <p:cNvPr id="35853" name="Rectangle 13"/>
          <p:cNvSpPr>
            <a:spLocks noChangeArrowheads="1"/>
          </p:cNvSpPr>
          <p:nvPr/>
        </p:nvSpPr>
        <p:spPr bwMode="auto">
          <a:xfrm>
            <a:off x="3736975" y="5500688"/>
            <a:ext cx="1676400" cy="533400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rgbClr val="CCFFCC"/>
              </a:gs>
            </a:gsLst>
            <a:path path="shape">
              <a:fillToRect l="50000" t="50000" r="50000" b="50000"/>
            </a:path>
          </a:gra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CCFFCC"/>
            </a:extrusionClr>
          </a:sp3d>
        </p:spPr>
        <p:txBody>
          <a:bodyPr wrap="none" anchor="ctr">
            <a:flatTx/>
          </a:bodyPr>
          <a:lstStyle/>
          <a:p>
            <a:pPr algn="ctr"/>
            <a:r>
              <a:rPr lang="en-US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Platform {</a:t>
            </a:r>
            <a:r>
              <a:rPr lang="en-US" i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p</a:t>
            </a:r>
            <a:r>
              <a:rPr lang="en-US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}</a:t>
            </a:r>
          </a:p>
        </p:txBody>
      </p:sp>
      <p:sp>
        <p:nvSpPr>
          <p:cNvPr id="35854" name="Rectangle 14"/>
          <p:cNvSpPr>
            <a:spLocks noChangeArrowheads="1"/>
          </p:cNvSpPr>
          <p:nvPr/>
        </p:nvSpPr>
        <p:spPr bwMode="auto">
          <a:xfrm>
            <a:off x="3732213" y="2546350"/>
            <a:ext cx="1676400" cy="533400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accent1"/>
              </a:gs>
            </a:gsLst>
            <a:path path="shape">
              <a:fillToRect l="50000" t="50000" r="50000" b="50000"/>
            </a:path>
          </a:gra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chemeClr val="accent1"/>
            </a:extrusionClr>
          </a:sp3d>
        </p:spPr>
        <p:txBody>
          <a:bodyPr wrap="none" anchor="ctr">
            <a:flatTx/>
          </a:bodyPr>
          <a:lstStyle/>
          <a:p>
            <a:pPr algn="ctr"/>
            <a:r>
              <a:rPr lang="en-US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ECEF {</a:t>
            </a:r>
            <a:r>
              <a:rPr lang="en-US" i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e</a:t>
            </a:r>
            <a:r>
              <a:rPr lang="en-US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}</a:t>
            </a:r>
          </a:p>
        </p:txBody>
      </p:sp>
      <p:cxnSp>
        <p:nvCxnSpPr>
          <p:cNvPr id="35855" name="AutoShape 15"/>
          <p:cNvCxnSpPr>
            <a:cxnSpLocks noChangeShapeType="1"/>
            <a:stCxn id="35845" idx="3"/>
            <a:endCxn id="35854" idx="1"/>
          </p:cNvCxnSpPr>
          <p:nvPr/>
        </p:nvCxnSpPr>
        <p:spPr bwMode="auto">
          <a:xfrm>
            <a:off x="2705100" y="2813050"/>
            <a:ext cx="1027113" cy="0"/>
          </a:xfrm>
          <a:prstGeom prst="straightConnector1">
            <a:avLst/>
          </a:prstGeom>
          <a:noFill/>
          <a:ln w="19050">
            <a:solidFill>
              <a:srgbClr val="0000FF"/>
            </a:solidFill>
            <a:round/>
            <a:headEnd type="stealth" w="lg" len="lg"/>
            <a:tailEnd type="stealth" w="lg" len="lg"/>
          </a:ln>
          <a:effectLst/>
        </p:spPr>
      </p:cxnSp>
      <p:cxnSp>
        <p:nvCxnSpPr>
          <p:cNvPr id="35856" name="AutoShape 16"/>
          <p:cNvCxnSpPr>
            <a:cxnSpLocks noChangeShapeType="1"/>
            <a:stCxn id="35853" idx="0"/>
            <a:endCxn id="35847" idx="2"/>
          </p:cNvCxnSpPr>
          <p:nvPr/>
        </p:nvCxnSpPr>
        <p:spPr bwMode="auto">
          <a:xfrm flipH="1" flipV="1">
            <a:off x="4570413" y="4654550"/>
            <a:ext cx="4762" cy="846138"/>
          </a:xfrm>
          <a:prstGeom prst="straightConnector1">
            <a:avLst/>
          </a:prstGeom>
          <a:noFill/>
          <a:ln w="19050">
            <a:solidFill>
              <a:srgbClr val="00FF00"/>
            </a:solidFill>
            <a:prstDash val="sysDot"/>
            <a:round/>
            <a:headEnd type="none" w="lg" len="lg"/>
            <a:tailEnd type="none" w="lg" len="lg"/>
          </a:ln>
          <a:effectLst/>
        </p:spPr>
      </p:cxnSp>
      <p:cxnSp>
        <p:nvCxnSpPr>
          <p:cNvPr id="35857" name="AutoShape 17"/>
          <p:cNvCxnSpPr>
            <a:cxnSpLocks noChangeShapeType="1"/>
            <a:stCxn id="35854" idx="3"/>
            <a:endCxn id="35849" idx="1"/>
          </p:cNvCxnSpPr>
          <p:nvPr/>
        </p:nvCxnSpPr>
        <p:spPr bwMode="auto">
          <a:xfrm>
            <a:off x="5408613" y="2813050"/>
            <a:ext cx="1039812" cy="0"/>
          </a:xfrm>
          <a:prstGeom prst="straightConnector1">
            <a:avLst/>
          </a:prstGeom>
          <a:noFill/>
          <a:ln w="19050">
            <a:solidFill>
              <a:srgbClr val="FF3300"/>
            </a:solidFill>
            <a:round/>
            <a:headEnd type="stealth" w="lg" len="lg"/>
            <a:tailEnd type="stealth" w="lg" len="lg"/>
          </a:ln>
          <a:effectLst/>
        </p:spPr>
      </p:cxnSp>
      <p:cxnSp>
        <p:nvCxnSpPr>
          <p:cNvPr id="35858" name="AutoShape 18"/>
          <p:cNvCxnSpPr>
            <a:cxnSpLocks noChangeShapeType="1"/>
            <a:stCxn id="35847" idx="3"/>
            <a:endCxn id="35851" idx="1"/>
          </p:cNvCxnSpPr>
          <p:nvPr/>
        </p:nvCxnSpPr>
        <p:spPr bwMode="auto">
          <a:xfrm>
            <a:off x="5408613" y="4387850"/>
            <a:ext cx="1039812" cy="0"/>
          </a:xfrm>
          <a:prstGeom prst="straightConnector1">
            <a:avLst/>
          </a:prstGeom>
          <a:noFill/>
          <a:ln w="19050">
            <a:solidFill>
              <a:srgbClr val="FF3300"/>
            </a:solidFill>
            <a:round/>
            <a:headEnd type="stealth" w="lg" len="lg"/>
            <a:tailEnd type="stealth" w="lg" len="lg"/>
          </a:ln>
          <a:effectLst/>
        </p:spPr>
      </p:cxnSp>
      <p:cxnSp>
        <p:nvCxnSpPr>
          <p:cNvPr id="35859" name="AutoShape 19"/>
          <p:cNvCxnSpPr>
            <a:cxnSpLocks noChangeShapeType="1"/>
            <a:stCxn id="35852" idx="0"/>
            <a:endCxn id="35851" idx="2"/>
          </p:cNvCxnSpPr>
          <p:nvPr/>
        </p:nvCxnSpPr>
        <p:spPr bwMode="auto">
          <a:xfrm flipV="1">
            <a:off x="7286625" y="4654550"/>
            <a:ext cx="0" cy="846138"/>
          </a:xfrm>
          <a:prstGeom prst="straightConnector1">
            <a:avLst/>
          </a:prstGeom>
          <a:noFill/>
          <a:ln w="19050">
            <a:solidFill>
              <a:srgbClr val="0000FF"/>
            </a:solidFill>
            <a:round/>
            <a:headEnd type="stealth" w="lg" len="lg"/>
            <a:tailEnd type="stealth" w="lg" len="lg"/>
          </a:ln>
          <a:effectLst/>
        </p:spPr>
      </p:cxnSp>
      <p:cxnSp>
        <p:nvCxnSpPr>
          <p:cNvPr id="35860" name="AutoShape 20"/>
          <p:cNvCxnSpPr>
            <a:cxnSpLocks noChangeShapeType="1"/>
            <a:stCxn id="35854" idx="0"/>
            <a:endCxn id="35848" idx="2"/>
          </p:cNvCxnSpPr>
          <p:nvPr/>
        </p:nvCxnSpPr>
        <p:spPr bwMode="auto">
          <a:xfrm rot="5400000" flipH="1" flipV="1">
            <a:off x="4211638" y="2187575"/>
            <a:ext cx="717550" cy="1588"/>
          </a:xfrm>
          <a:prstGeom prst="straightConnector1">
            <a:avLst/>
          </a:prstGeom>
          <a:noFill/>
          <a:ln w="19050">
            <a:solidFill>
              <a:srgbClr val="FF0000"/>
            </a:solidFill>
            <a:round/>
            <a:headEnd type="stealth" w="lg" len="lg"/>
            <a:tailEnd type="none" w="lg" len="lg"/>
          </a:ln>
          <a:effectLst/>
        </p:spPr>
      </p:cxnSp>
      <p:cxnSp>
        <p:nvCxnSpPr>
          <p:cNvPr id="35861" name="AutoShape 21"/>
          <p:cNvCxnSpPr>
            <a:cxnSpLocks noChangeShapeType="1"/>
            <a:stCxn id="35851" idx="0"/>
            <a:endCxn id="35849" idx="2"/>
          </p:cNvCxnSpPr>
          <p:nvPr/>
        </p:nvCxnSpPr>
        <p:spPr bwMode="auto">
          <a:xfrm flipV="1">
            <a:off x="7286625" y="3079750"/>
            <a:ext cx="0" cy="104140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 type="stealth" w="lg" len="lg"/>
            <a:tailEnd type="stealth" w="lg" len="lg"/>
          </a:ln>
          <a:effectLst/>
        </p:spPr>
      </p:cxnSp>
      <p:graphicFrame>
        <p:nvGraphicFramePr>
          <p:cNvPr id="35862" name="Object 22"/>
          <p:cNvGraphicFramePr>
            <a:graphicFrameLocks noChangeAspect="1"/>
          </p:cNvGraphicFramePr>
          <p:nvPr/>
        </p:nvGraphicFramePr>
        <p:xfrm>
          <a:off x="4521200" y="3340100"/>
          <a:ext cx="101600" cy="177800"/>
        </p:xfrm>
        <a:graphic>
          <a:graphicData uri="http://schemas.openxmlformats.org/presentationml/2006/ole">
            <p:oleObj spid="_x0000_s248834" name="Equation" r:id="rId4" imgW="101520" imgH="177480" progId="Equation.3">
              <p:embed/>
            </p:oleObj>
          </a:graphicData>
        </a:graphic>
      </p:graphicFrame>
      <p:sp>
        <p:nvSpPr>
          <p:cNvPr id="35863" name="Rectangle 23"/>
          <p:cNvSpPr>
            <a:spLocks noChangeArrowheads="1"/>
          </p:cNvSpPr>
          <p:nvPr/>
        </p:nvSpPr>
        <p:spPr bwMode="auto">
          <a:xfrm>
            <a:off x="4648200" y="1905000"/>
            <a:ext cx="9159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i="1" dirty="0">
                <a:solidFill>
                  <a:srgbClr val="800000"/>
                </a:solidFill>
                <a:sym typeface="Symbol Set SWA" pitchFamily="18" charset="2"/>
              </a:rPr>
              <a:t>,</a:t>
            </a:r>
            <a:r>
              <a:rPr lang="en-US" i="1" baseline="-25000" dirty="0" err="1">
                <a:solidFill>
                  <a:srgbClr val="800000"/>
                </a:solidFill>
                <a:sym typeface="Symbol Set SWA" pitchFamily="18" charset="2"/>
              </a:rPr>
              <a:t>n</a:t>
            </a:r>
            <a:r>
              <a:rPr lang="en-US" i="1" dirty="0" err="1">
                <a:solidFill>
                  <a:srgbClr val="800000"/>
                </a:solidFill>
                <a:sym typeface="Symbol Set SWA" pitchFamily="18" charset="2"/>
              </a:rPr>
              <a:t>,h</a:t>
            </a:r>
            <a:endParaRPr lang="en-US" i="1" dirty="0">
              <a:solidFill>
                <a:srgbClr val="800000"/>
              </a:solidFill>
              <a:sym typeface="Symbol Set SWA" pitchFamily="18" charset="2"/>
            </a:endParaRPr>
          </a:p>
        </p:txBody>
      </p:sp>
      <p:sp>
        <p:nvSpPr>
          <p:cNvPr id="35864" name="Rectangle 24"/>
          <p:cNvSpPr>
            <a:spLocks noChangeArrowheads="1"/>
          </p:cNvSpPr>
          <p:nvPr/>
        </p:nvSpPr>
        <p:spPr bwMode="auto">
          <a:xfrm>
            <a:off x="5638800" y="2819400"/>
            <a:ext cx="6873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i="1" dirty="0">
                <a:solidFill>
                  <a:srgbClr val="800000"/>
                </a:solidFill>
                <a:sym typeface="Symbol Set SWA" pitchFamily="18" charset="2"/>
              </a:rPr>
              <a:t>,</a:t>
            </a:r>
            <a:r>
              <a:rPr lang="en-US" i="1" baseline="-25000" dirty="0">
                <a:solidFill>
                  <a:srgbClr val="800000"/>
                </a:solidFill>
                <a:sym typeface="Symbol Set SWA" pitchFamily="18" charset="2"/>
              </a:rPr>
              <a:t>n</a:t>
            </a:r>
            <a:endParaRPr lang="en-US" i="1" dirty="0">
              <a:solidFill>
                <a:srgbClr val="800000"/>
              </a:solidFill>
              <a:sym typeface="Symbol Set SWA" pitchFamily="18" charset="2"/>
            </a:endParaRPr>
          </a:p>
        </p:txBody>
      </p:sp>
      <p:sp>
        <p:nvSpPr>
          <p:cNvPr id="35865" name="Rectangle 25"/>
          <p:cNvSpPr>
            <a:spLocks noChangeArrowheads="1"/>
          </p:cNvSpPr>
          <p:nvPr/>
        </p:nvSpPr>
        <p:spPr bwMode="auto">
          <a:xfrm>
            <a:off x="5562600" y="4419600"/>
            <a:ext cx="86113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i="1" dirty="0">
                <a:solidFill>
                  <a:srgbClr val="800000"/>
                </a:solidFill>
                <a:sym typeface="Symbol Set SWA" pitchFamily="18" charset="2"/>
              </a:rPr>
              <a:t></a:t>
            </a:r>
            <a:r>
              <a:rPr lang="en-US" i="1" dirty="0" smtClean="0">
                <a:solidFill>
                  <a:srgbClr val="800000"/>
                </a:solidFill>
                <a:sym typeface="Symbol Set SWA" pitchFamily="18" charset="2"/>
              </a:rPr>
              <a:t>,</a:t>
            </a:r>
            <a:r>
              <a:rPr lang="el-GR" i="1" dirty="0" smtClean="0">
                <a:solidFill>
                  <a:srgbClr val="800000"/>
                </a:solidFill>
                <a:latin typeface="Times New Roman"/>
                <a:cs typeface="Times New Roman"/>
                <a:sym typeface="Symbol Set SWA" pitchFamily="18" charset="2"/>
              </a:rPr>
              <a:t>θ</a:t>
            </a:r>
            <a:r>
              <a:rPr lang="en-US" i="1" dirty="0" smtClean="0">
                <a:solidFill>
                  <a:srgbClr val="800000"/>
                </a:solidFill>
                <a:sym typeface="Symbol Set SWA" pitchFamily="18" charset="2"/>
              </a:rPr>
              <a:t>,</a:t>
            </a:r>
            <a:r>
              <a:rPr lang="en-US" i="1" dirty="0">
                <a:solidFill>
                  <a:srgbClr val="800000"/>
                </a:solidFill>
                <a:sym typeface="Symbol Set SWA" pitchFamily="18" charset="2"/>
              </a:rPr>
              <a:t></a:t>
            </a:r>
          </a:p>
        </p:txBody>
      </p:sp>
      <p:sp>
        <p:nvSpPr>
          <p:cNvPr id="35866" name="Rectangle 26"/>
          <p:cNvSpPr>
            <a:spLocks noChangeArrowheads="1"/>
          </p:cNvSpPr>
          <p:nvPr/>
        </p:nvSpPr>
        <p:spPr bwMode="auto">
          <a:xfrm>
            <a:off x="2743200" y="2819400"/>
            <a:ext cx="10699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i="1" dirty="0">
                <a:solidFill>
                  <a:srgbClr val="800000"/>
                </a:solidFill>
                <a:sym typeface="Symbol Set SWA" pitchFamily="18" charset="2"/>
              </a:rPr>
              <a:t></a:t>
            </a:r>
            <a:r>
              <a:rPr lang="en-US" i="1" baseline="-25000" dirty="0">
                <a:solidFill>
                  <a:srgbClr val="800000"/>
                </a:solidFill>
                <a:sym typeface="Symbol Set SWA" pitchFamily="18" charset="2"/>
              </a:rPr>
              <a:t>0</a:t>
            </a:r>
            <a:r>
              <a:rPr lang="en-US" i="1" dirty="0">
                <a:solidFill>
                  <a:srgbClr val="800000"/>
                </a:solidFill>
                <a:sym typeface="Symbol Set SWA" pitchFamily="18" charset="2"/>
              </a:rPr>
              <a:t>,</a:t>
            </a:r>
            <a:r>
              <a:rPr lang="en-US" i="1" baseline="-25000" dirty="0">
                <a:solidFill>
                  <a:srgbClr val="800000"/>
                </a:solidFill>
                <a:sym typeface="Symbol Set SWA" pitchFamily="18" charset="2"/>
              </a:rPr>
              <a:t>ei</a:t>
            </a:r>
            <a:r>
              <a:rPr lang="en-US" i="1" dirty="0">
                <a:solidFill>
                  <a:srgbClr val="800000"/>
                </a:solidFill>
                <a:sym typeface="Symbol Set SWA" pitchFamily="18" charset="2"/>
              </a:rPr>
              <a:t>,t</a:t>
            </a:r>
          </a:p>
        </p:txBody>
      </p:sp>
      <p:sp>
        <p:nvSpPr>
          <p:cNvPr id="35867" name="Rectangle 27"/>
          <p:cNvSpPr>
            <a:spLocks noChangeArrowheads="1"/>
          </p:cNvSpPr>
          <p:nvPr/>
        </p:nvSpPr>
        <p:spPr bwMode="auto">
          <a:xfrm>
            <a:off x="7315200" y="4800600"/>
            <a:ext cx="37623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>
                <a:solidFill>
                  <a:srgbClr val="800000"/>
                </a:solidFill>
                <a:sym typeface="Symbol Set SWA" pitchFamily="18" charset="2"/>
              </a:rPr>
              <a:t></a:t>
            </a:r>
          </a:p>
        </p:txBody>
      </p:sp>
      <p:graphicFrame>
        <p:nvGraphicFramePr>
          <p:cNvPr id="35868" name="Object 28"/>
          <p:cNvGraphicFramePr>
            <a:graphicFrameLocks noChangeAspect="1"/>
          </p:cNvGraphicFramePr>
          <p:nvPr/>
        </p:nvGraphicFramePr>
        <p:xfrm>
          <a:off x="3028950" y="2209800"/>
          <a:ext cx="531813" cy="606425"/>
        </p:xfrm>
        <a:graphic>
          <a:graphicData uri="http://schemas.openxmlformats.org/presentationml/2006/ole">
            <p:oleObj spid="_x0000_s248835" name="Equation" r:id="rId5" imgW="177480" imgH="203040" progId="Equation.3">
              <p:embed/>
            </p:oleObj>
          </a:graphicData>
        </a:graphic>
      </p:graphicFrame>
      <p:graphicFrame>
        <p:nvGraphicFramePr>
          <p:cNvPr id="35869" name="Object 29"/>
          <p:cNvGraphicFramePr>
            <a:graphicFrameLocks noChangeAspect="1"/>
          </p:cNvGraphicFramePr>
          <p:nvPr/>
        </p:nvGraphicFramePr>
        <p:xfrm>
          <a:off x="5695950" y="2209800"/>
          <a:ext cx="531813" cy="606425"/>
        </p:xfrm>
        <a:graphic>
          <a:graphicData uri="http://schemas.openxmlformats.org/presentationml/2006/ole">
            <p:oleObj spid="_x0000_s248836" name="Equation" r:id="rId6" imgW="177480" imgH="203040" progId="Equation.3">
              <p:embed/>
            </p:oleObj>
          </a:graphicData>
        </a:graphic>
      </p:graphicFrame>
      <p:graphicFrame>
        <p:nvGraphicFramePr>
          <p:cNvPr id="35870" name="Object 30"/>
          <p:cNvGraphicFramePr>
            <a:graphicFrameLocks noChangeAspect="1"/>
          </p:cNvGraphicFramePr>
          <p:nvPr/>
        </p:nvGraphicFramePr>
        <p:xfrm>
          <a:off x="5695950" y="3810000"/>
          <a:ext cx="531813" cy="606425"/>
        </p:xfrm>
        <a:graphic>
          <a:graphicData uri="http://schemas.openxmlformats.org/presentationml/2006/ole">
            <p:oleObj spid="_x0000_s248837" name="Equation" r:id="rId7" imgW="177480" imgH="203040" progId="Equation.3">
              <p:embed/>
            </p:oleObj>
          </a:graphicData>
        </a:graphic>
      </p:graphicFrame>
      <p:graphicFrame>
        <p:nvGraphicFramePr>
          <p:cNvPr id="35872" name="Object 32"/>
          <p:cNvGraphicFramePr>
            <a:graphicFrameLocks noChangeAspect="1"/>
          </p:cNvGraphicFramePr>
          <p:nvPr/>
        </p:nvGraphicFramePr>
        <p:xfrm>
          <a:off x="6743700" y="4705350"/>
          <a:ext cx="530225" cy="600075"/>
        </p:xfrm>
        <a:graphic>
          <a:graphicData uri="http://schemas.openxmlformats.org/presentationml/2006/ole">
            <p:oleObj spid="_x0000_s248838" name="Equation" r:id="rId8" imgW="190440" imgH="215640" progId="Equation.3">
              <p:embed/>
            </p:oleObj>
          </a:graphicData>
        </a:graphic>
      </p:graphicFrame>
      <p:cxnSp>
        <p:nvCxnSpPr>
          <p:cNvPr id="35876" name="AutoShape 36"/>
          <p:cNvCxnSpPr>
            <a:cxnSpLocks noChangeShapeType="1"/>
            <a:stCxn id="35853" idx="3"/>
            <a:endCxn id="35852" idx="1"/>
          </p:cNvCxnSpPr>
          <p:nvPr/>
        </p:nvCxnSpPr>
        <p:spPr bwMode="auto">
          <a:xfrm>
            <a:off x="5413375" y="5767388"/>
            <a:ext cx="1035050" cy="0"/>
          </a:xfrm>
          <a:prstGeom prst="straightConnector1">
            <a:avLst/>
          </a:prstGeom>
          <a:noFill/>
          <a:ln w="19050">
            <a:solidFill>
              <a:srgbClr val="00FF00"/>
            </a:solidFill>
            <a:prstDash val="sysDot"/>
            <a:round/>
            <a:headEnd type="none" w="lg" len="lg"/>
            <a:tailEnd type="none" w="lg" len="lg"/>
          </a:ln>
          <a:effectLst/>
        </p:spPr>
      </p:cxnSp>
      <p:sp>
        <p:nvSpPr>
          <p:cNvPr id="35878" name="Line 38"/>
          <p:cNvSpPr>
            <a:spLocks noChangeShapeType="1"/>
          </p:cNvSpPr>
          <p:nvPr/>
        </p:nvSpPr>
        <p:spPr bwMode="auto">
          <a:xfrm flipV="1">
            <a:off x="414338" y="3587750"/>
            <a:ext cx="8313737" cy="1588"/>
          </a:xfrm>
          <a:prstGeom prst="line">
            <a:avLst/>
          </a:prstGeom>
          <a:noFill/>
          <a:ln w="38100" cmpd="dbl">
            <a:solidFill>
              <a:srgbClr val="FF0000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5879" name="Text Box 39"/>
          <p:cNvSpPr txBox="1">
            <a:spLocks noChangeArrowheads="1"/>
          </p:cNvSpPr>
          <p:nvPr/>
        </p:nvSpPr>
        <p:spPr bwMode="auto">
          <a:xfrm>
            <a:off x="7173563" y="3248025"/>
            <a:ext cx="1601721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r"/>
            <a:r>
              <a:rPr lang="en-US" sz="1800" i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Earth</a:t>
            </a:r>
          </a:p>
          <a:p>
            <a:pPr algn="r"/>
            <a:r>
              <a:rPr lang="en-US" sz="18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Moving vehicle</a:t>
            </a:r>
            <a:endParaRPr lang="en-US" sz="1800" i="1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35880" name="Rectangle 40"/>
          <p:cNvSpPr>
            <a:spLocks noChangeArrowheads="1"/>
          </p:cNvSpPr>
          <p:nvPr/>
        </p:nvSpPr>
        <p:spPr bwMode="auto">
          <a:xfrm>
            <a:off x="685800" y="5441950"/>
            <a:ext cx="2006600" cy="650875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rgbClr val="CCFFCC"/>
              </a:gs>
            </a:gsLst>
            <a:path path="shape">
              <a:fillToRect l="50000" t="50000" r="50000" b="50000"/>
            </a:path>
          </a:gra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CCFFCC"/>
            </a:extrusionClr>
          </a:sp3d>
        </p:spPr>
        <p:txBody>
          <a:bodyPr wrap="none" anchor="ctr">
            <a:spAutoFit/>
            <a:flatTx/>
          </a:bodyPr>
          <a:lstStyle/>
          <a:p>
            <a:pPr algn="ctr"/>
            <a:r>
              <a:rPr lang="en-US" sz="1800">
                <a:effectLst>
                  <a:outerShdw blurRad="38100" dist="38100" dir="2700000" algn="tl">
                    <a:srgbClr val="000000"/>
                  </a:outerShdw>
                </a:effectLst>
              </a:rPr>
              <a:t>Gyros {g} &amp;</a:t>
            </a:r>
          </a:p>
          <a:p>
            <a:pPr algn="ctr"/>
            <a:r>
              <a:rPr lang="en-US" sz="1800">
                <a:effectLst>
                  <a:outerShdw blurRad="38100" dist="38100" dir="2700000" algn="tl">
                    <a:srgbClr val="000000"/>
                  </a:outerShdw>
                </a:effectLst>
              </a:rPr>
              <a:t>Accelerometers {a}</a:t>
            </a:r>
          </a:p>
        </p:txBody>
      </p:sp>
      <p:cxnSp>
        <p:nvCxnSpPr>
          <p:cNvPr id="35881" name="AutoShape 41"/>
          <p:cNvCxnSpPr>
            <a:cxnSpLocks noChangeShapeType="1"/>
            <a:stCxn id="35853" idx="1"/>
            <a:endCxn id="35880" idx="3"/>
          </p:cNvCxnSpPr>
          <p:nvPr/>
        </p:nvCxnSpPr>
        <p:spPr bwMode="auto">
          <a:xfrm flipH="1">
            <a:off x="2692400" y="5767388"/>
            <a:ext cx="1044575" cy="0"/>
          </a:xfrm>
          <a:prstGeom prst="straightConnector1">
            <a:avLst/>
          </a:prstGeom>
          <a:noFill/>
          <a:ln w="19050">
            <a:solidFill>
              <a:srgbClr val="00FF00"/>
            </a:solidFill>
            <a:prstDash val="sysDot"/>
            <a:round/>
            <a:headEnd type="none" w="lg" len="lg"/>
            <a:tailEnd type="none" w="lg" len="lg"/>
          </a:ln>
          <a:effectLst/>
        </p:spPr>
      </p:cxnSp>
      <p:graphicFrame>
        <p:nvGraphicFramePr>
          <p:cNvPr id="248841" name="Object 9"/>
          <p:cNvGraphicFramePr>
            <a:graphicFrameLocks noChangeAspect="1"/>
          </p:cNvGraphicFramePr>
          <p:nvPr/>
        </p:nvGraphicFramePr>
        <p:xfrm>
          <a:off x="578518" y="3662947"/>
          <a:ext cx="2174913" cy="499980"/>
        </p:xfrm>
        <a:graphic>
          <a:graphicData uri="http://schemas.openxmlformats.org/presentationml/2006/ole">
            <p:oleObj spid="_x0000_s248841" name="Equation" r:id="rId9" imgW="1104840" imgH="253800" progId="Equation.DSMT4">
              <p:embed/>
            </p:oleObj>
          </a:graphicData>
        </a:graphic>
      </p:graphicFrame>
      <p:graphicFrame>
        <p:nvGraphicFramePr>
          <p:cNvPr id="248842" name="Object 10"/>
          <p:cNvGraphicFramePr>
            <a:graphicFrameLocks noChangeAspect="1"/>
          </p:cNvGraphicFramePr>
          <p:nvPr/>
        </p:nvGraphicFramePr>
        <p:xfrm>
          <a:off x="566485" y="4322763"/>
          <a:ext cx="2188747" cy="503160"/>
        </p:xfrm>
        <a:graphic>
          <a:graphicData uri="http://schemas.openxmlformats.org/presentationml/2006/ole">
            <p:oleObj spid="_x0000_s248842" name="Equation" r:id="rId10" imgW="1104840" imgH="253800" progId="Equation.DSMT4">
              <p:embed/>
            </p:oleObj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6856</TotalTime>
  <Words>1576</Words>
  <Application>Microsoft Office PowerPoint</Application>
  <PresentationFormat>On-screen Show (4:3)</PresentationFormat>
  <Paragraphs>344</Paragraphs>
  <Slides>28</Slides>
  <Notes>11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4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Office Theme</vt:lpstr>
      <vt:lpstr>Photo Editor Photo</vt:lpstr>
      <vt:lpstr>Equation</vt:lpstr>
      <vt:lpstr>Worksheet</vt:lpstr>
      <vt:lpstr>MathType 6.0 Equation</vt:lpstr>
      <vt:lpstr>Topic # 2 Coordinate Transformations and Kinematics of Motion</vt:lpstr>
      <vt:lpstr>Outline of the Chapter</vt:lpstr>
      <vt:lpstr>True Inertial Coordinate Frame {I}</vt:lpstr>
      <vt:lpstr>Earth-Centered-Inertial {i} &amp; Earth-Centered-Earth-Fixed {e} Frames</vt:lpstr>
      <vt:lpstr>Latitude, Longitude and Altitude</vt:lpstr>
      <vt:lpstr>Local Geodetic Coordinate System {λ, n, h}</vt:lpstr>
      <vt:lpstr>Tangent Plane {u} and Navigation {n} Frames</vt:lpstr>
      <vt:lpstr>Body-Fixed Frame {b}</vt:lpstr>
      <vt:lpstr>Major and Auxiliary Transformations</vt:lpstr>
      <vt:lpstr>Coordinate Transformation: One Angle Rotation</vt:lpstr>
      <vt:lpstr>Three Angle Rotation</vt:lpstr>
      <vt:lpstr>Derivative of a Rotation Matrix</vt:lpstr>
      <vt:lpstr>What is the Skew-Symmetric Operator</vt:lpstr>
      <vt:lpstr>Derivative of a DCM</vt:lpstr>
      <vt:lpstr>Transformation of Angular Velocities</vt:lpstr>
      <vt:lpstr>ECI 2 ECEF</vt:lpstr>
      <vt:lpstr>Earth Model</vt:lpstr>
      <vt:lpstr>Geodetic 2 ECEF Coordinate Transformation</vt:lpstr>
      <vt:lpstr>ECEF 2 Tangent Plane Coordinate Transformation</vt:lpstr>
      <vt:lpstr>Euler Angles</vt:lpstr>
      <vt:lpstr>Euler Angles Resulting from Rotation Matrixes</vt:lpstr>
      <vt:lpstr>Rigid Body Equation</vt:lpstr>
      <vt:lpstr>Coriolis Theorem</vt:lpstr>
      <vt:lpstr>Example:: General Motion Equations</vt:lpstr>
      <vt:lpstr>Example:: Disk Rolling Inside of a Circular Tube</vt:lpstr>
      <vt:lpstr>Example:: Disk Rolling Inside of a Circular Tube</vt:lpstr>
      <vt:lpstr>Closing Notes</vt:lpstr>
      <vt:lpstr>Your Next Lab Assignment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vldobr</dc:creator>
  <cp:lastModifiedBy>vldobr</cp:lastModifiedBy>
  <cp:revision>476</cp:revision>
  <cp:lastPrinted>2002-06-06T22:40:57Z</cp:lastPrinted>
  <dcterms:created xsi:type="dcterms:W3CDTF">1601-01-01T00:00:00Z</dcterms:created>
  <dcterms:modified xsi:type="dcterms:W3CDTF">2011-07-19T17:46:37Z</dcterms:modified>
</cp:coreProperties>
</file>